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Type a quote here.”"/>
          <p:cNvSpPr txBox="1"/>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812800" y="0"/>
            <a:ext cx="15232066" cy="101600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652272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717800" y="635000"/>
            <a:ext cx="12357100" cy="8238067"/>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533900" y="2603500"/>
            <a:ext cx="942975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6947"/>
            <a:ext cx="6057901" cy="4040705"/>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6747"/>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76100" cy="7984067"/>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Exegesis Re-examined"/>
          <p:cNvSpPr txBox="1"/>
          <p:nvPr>
            <p:ph type="ctrTitle"/>
          </p:nvPr>
        </p:nvSpPr>
        <p:spPr>
          <a:prstGeom prst="rect">
            <a:avLst/>
          </a:prstGeom>
        </p:spPr>
        <p:txBody>
          <a:bodyPr/>
          <a:lstStyle>
            <a:lvl1pPr>
              <a:defRPr sz="7800"/>
            </a:lvl1pPr>
          </a:lstStyle>
          <a:p>
            <a:pPr/>
            <a:r>
              <a:t>Exegesis Re-examined</a:t>
            </a:r>
          </a:p>
        </p:txBody>
      </p:sp>
      <p:sp>
        <p:nvSpPr>
          <p:cNvPr id="120" name="Explanation and Interpretation"/>
          <p:cNvSpPr txBox="1"/>
          <p:nvPr>
            <p:ph type="subTitle" sz="quarter" idx="1"/>
          </p:nvPr>
        </p:nvSpPr>
        <p:spPr>
          <a:prstGeom prst="rect">
            <a:avLst/>
          </a:prstGeom>
        </p:spPr>
        <p:txBody>
          <a:bodyPr/>
          <a:lstStyle/>
          <a:p>
            <a:pPr/>
            <a:r>
              <a:t>Explanation and Interpretation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Inerrancy"/>
          <p:cNvSpPr txBox="1"/>
          <p:nvPr>
            <p:ph type="title"/>
          </p:nvPr>
        </p:nvSpPr>
        <p:spPr>
          <a:prstGeom prst="rect">
            <a:avLst/>
          </a:prstGeom>
        </p:spPr>
        <p:txBody>
          <a:bodyPr/>
          <a:lstStyle/>
          <a:p>
            <a:pPr/>
            <a:r>
              <a:t>Inerrancy</a:t>
            </a:r>
          </a:p>
        </p:txBody>
      </p:sp>
      <p:sp>
        <p:nvSpPr>
          <p:cNvPr id="147" name="How does this idea affect our view of Scripture?…"/>
          <p:cNvSpPr txBox="1"/>
          <p:nvPr>
            <p:ph type="body" idx="1"/>
          </p:nvPr>
        </p:nvSpPr>
        <p:spPr>
          <a:prstGeom prst="rect">
            <a:avLst/>
          </a:prstGeom>
        </p:spPr>
        <p:txBody>
          <a:bodyPr/>
          <a:lstStyle/>
          <a:p>
            <a:pPr>
              <a:defRPr>
                <a:latin typeface="Helvetica"/>
                <a:ea typeface="Helvetica"/>
                <a:cs typeface="Helvetica"/>
                <a:sym typeface="Helvetica"/>
              </a:defRPr>
            </a:pPr>
            <a:r>
              <a:t>How does this idea affect our view of Scripture?</a:t>
            </a:r>
          </a:p>
          <a:p>
            <a:pPr>
              <a:defRPr>
                <a:latin typeface="Helvetica"/>
                <a:ea typeface="Helvetica"/>
                <a:cs typeface="Helvetica"/>
                <a:sym typeface="Helvetica"/>
              </a:defRPr>
            </a:pPr>
            <a:r>
              <a:t>Where did the idea come from?</a:t>
            </a:r>
          </a:p>
          <a:p>
            <a:pPr>
              <a:defRPr>
                <a:latin typeface="Helvetica"/>
                <a:ea typeface="Helvetica"/>
                <a:cs typeface="Helvetica"/>
                <a:sym typeface="Helvetica"/>
              </a:defRPr>
            </a:pPr>
            <a:r>
              <a:t>What does it depend on?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Masoretes and the DSS"/>
          <p:cNvSpPr txBox="1"/>
          <p:nvPr>
            <p:ph type="title"/>
          </p:nvPr>
        </p:nvSpPr>
        <p:spPr>
          <a:prstGeom prst="rect">
            <a:avLst/>
          </a:prstGeom>
        </p:spPr>
        <p:txBody>
          <a:bodyPr/>
          <a:lstStyle/>
          <a:p>
            <a:pPr/>
            <a:r>
              <a:t>Masoretes and the DSS</a:t>
            </a:r>
          </a:p>
        </p:txBody>
      </p:sp>
      <p:sp>
        <p:nvSpPr>
          <p:cNvPr id="150" name="Joel Hoffman - Hebrew Union College-Jewish Institute of Religion…"/>
          <p:cNvSpPr txBox="1"/>
          <p:nvPr>
            <p:ph type="body" idx="1"/>
          </p:nvPr>
        </p:nvSpPr>
        <p:spPr>
          <a:prstGeom prst="rect">
            <a:avLst/>
          </a:prstGeom>
        </p:spPr>
        <p:txBody>
          <a:bodyPr/>
          <a:lstStyle/>
          <a:p>
            <a:pPr/>
            <a:r>
              <a:t>Joel Hoffman - Hebrew Union College-Jewish Institute of Religion</a:t>
            </a:r>
          </a:p>
          <a:p>
            <a:pPr/>
            <a:r>
              <a:t>150 Psalms</a:t>
            </a:r>
          </a:p>
          <a:p>
            <a:pPr/>
            <a:r>
              <a:t>An introduction to 1 Samuel 11</a:t>
            </a:r>
          </a:p>
          <a:p>
            <a:pPr/>
            <a:r>
              <a:t>Apocalyptic worldview</a:t>
            </a:r>
          </a:p>
          <a:p>
            <a:pPr/>
            <a:r>
              <a:t>Rabbinic Hellenism - loan words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he Basis of Our Bible"/>
          <p:cNvSpPr txBox="1"/>
          <p:nvPr>
            <p:ph type="title"/>
          </p:nvPr>
        </p:nvSpPr>
        <p:spPr>
          <a:prstGeom prst="rect">
            <a:avLst/>
          </a:prstGeom>
        </p:spPr>
        <p:txBody>
          <a:bodyPr/>
          <a:lstStyle/>
          <a:p>
            <a:pPr/>
            <a:r>
              <a:t>The Basis of Our Bible</a:t>
            </a:r>
          </a:p>
        </p:txBody>
      </p:sp>
      <p:sp>
        <p:nvSpPr>
          <p:cNvPr id="153" name="We must therefore conclude that the Masoretes had at least two goals: preserving antiquity and establishing a standard.  While some of what the Masoretes gave us may represent older Hebrew, we cannot simply rely on Masoretic Hebrew to give us an indication of what older Hebrew was like.” Joel Hoffman, In the Beginning, p. 76…"/>
          <p:cNvSpPr txBox="1"/>
          <p:nvPr>
            <p:ph type="body" idx="1"/>
          </p:nvPr>
        </p:nvSpPr>
        <p:spPr>
          <a:prstGeom prst="rect">
            <a:avLst/>
          </a:prstGeom>
        </p:spPr>
        <p:txBody>
          <a:bodyPr/>
          <a:lstStyle/>
          <a:p>
            <a:pPr marL="0" marR="370331" indent="0" defTabSz="370331">
              <a:spcBef>
                <a:spcPts val="800"/>
              </a:spcBef>
              <a:buSzTx/>
              <a:buNone/>
              <a:defRPr sz="2592">
                <a:latin typeface="Times New Roman"/>
                <a:ea typeface="Times New Roman"/>
                <a:cs typeface="Times New Roman"/>
                <a:sym typeface="Times New Roman"/>
              </a:defRPr>
            </a:pPr>
            <a:r>
              <a:t>We must therefore conclude that the Masoretes had at least two goals: preserving antiquity and establishing a standard.  While some of what the Masoretes gave us may represent older Hebrew, we cannot simply rely on Masoretic Hebrew to give us an indication of what older Hebrew was like.” Joel Hoffman, </a:t>
            </a:r>
            <a:r>
              <a:rPr i="1"/>
              <a:t>In the Beginning</a:t>
            </a:r>
            <a:r>
              <a:t>, p. 76</a:t>
            </a:r>
          </a:p>
          <a:p>
            <a:pPr marL="0" marR="370331" indent="0" defTabSz="370331">
              <a:spcBef>
                <a:spcPts val="800"/>
              </a:spcBef>
              <a:buSzTx/>
              <a:buNone/>
              <a:defRPr sz="2592">
                <a:latin typeface="Times New Roman"/>
                <a:ea typeface="Times New Roman"/>
                <a:cs typeface="Times New Roman"/>
                <a:sym typeface="Times New Roman"/>
              </a:defRPr>
            </a:pPr>
          </a:p>
          <a:p>
            <a:pPr marL="0" marR="370331" indent="0" defTabSz="370331">
              <a:spcBef>
                <a:spcPts val="800"/>
              </a:spcBef>
              <a:buSzTx/>
              <a:buNone/>
              <a:defRPr sz="2592">
                <a:latin typeface="Times New Roman"/>
                <a:ea typeface="Times New Roman"/>
                <a:cs typeface="Times New Roman"/>
                <a:sym typeface="Times New Roman"/>
              </a:defRPr>
            </a:pPr>
            <a:r>
              <a:t>“In the end, then, the Tiberian system seems to reflect some grammar that goes all the way back to early Biblical Hebrew, and some grammar that was invented later on.  The Tiberian system seems to capture roughly the proper Biblical pronunciation of the consonants, but, probably, not of the vowels; the system also probably does not capture Biblical syllable structure. . . . So when we look at current copies of the Bible, which follow the Tiberian Masoretic tradition, we see the consonants of perhaps 3,000 years ago and part of the grammar that may go back that far, but general pronunciations that go back only 2,000 years, and sometimes but 1,000 years.”  Joel Hoffman, </a:t>
            </a:r>
            <a:r>
              <a:rPr i="1"/>
              <a:t>In the Beginning, </a:t>
            </a:r>
            <a:r>
              <a:t>p. 117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But is it True?"/>
          <p:cNvSpPr txBox="1"/>
          <p:nvPr>
            <p:ph type="title"/>
          </p:nvPr>
        </p:nvSpPr>
        <p:spPr>
          <a:prstGeom prst="rect">
            <a:avLst/>
          </a:prstGeom>
        </p:spPr>
        <p:txBody>
          <a:bodyPr/>
          <a:lstStyle/>
          <a:p>
            <a:pPr/>
            <a:r>
              <a:t>But is it True?</a:t>
            </a:r>
          </a:p>
        </p:txBody>
      </p:sp>
      <p:sp>
        <p:nvSpPr>
          <p:cNvPr id="156" name="By faith we understand that the universe was formed at God’s command, so that what is seen was not made out of what was visible.    Hebrews 11…"/>
          <p:cNvSpPr txBox="1"/>
          <p:nvPr>
            <p:ph type="body" idx="1"/>
          </p:nvPr>
        </p:nvSpPr>
        <p:spPr>
          <a:prstGeom prst="rect">
            <a:avLst/>
          </a:prstGeom>
        </p:spPr>
        <p:txBody>
          <a:bodyPr/>
          <a:lstStyle/>
          <a:p>
            <a:pPr marL="0" indent="0" defTabSz="457200">
              <a:spcBef>
                <a:spcPts val="0"/>
              </a:spcBef>
              <a:buSzTx/>
              <a:buNone/>
              <a:defRPr sz="3200">
                <a:latin typeface="Helvetica Neue"/>
                <a:ea typeface="Helvetica Neue"/>
                <a:cs typeface="Helvetica Neue"/>
                <a:sym typeface="Helvetica Neue"/>
              </a:defRPr>
            </a:pPr>
            <a:r>
              <a:t>By faith we understand that the universe was formed at God’s command, so that what is seen was not made out of what was visible.    Hebrews 11</a:t>
            </a:r>
          </a:p>
          <a:p>
            <a:pPr marL="0" indent="0" defTabSz="457200">
              <a:spcBef>
                <a:spcPts val="0"/>
              </a:spcBef>
              <a:buSzTx/>
              <a:buNone/>
              <a:defRPr sz="3200">
                <a:latin typeface="Helvetica Neue"/>
                <a:ea typeface="Helvetica Neue"/>
                <a:cs typeface="Helvetica Neue"/>
                <a:sym typeface="Helvetica Neue"/>
              </a:defRPr>
            </a:pPr>
          </a:p>
          <a:p>
            <a:pPr marL="0" indent="0" defTabSz="457200">
              <a:spcBef>
                <a:spcPts val="0"/>
              </a:spcBef>
              <a:buSzTx/>
              <a:buNone/>
              <a:defRPr sz="3200">
                <a:latin typeface="Helvetica Neue"/>
                <a:ea typeface="Helvetica Neue"/>
                <a:cs typeface="Helvetica Neue"/>
                <a:sym typeface="Helvetica Neue"/>
              </a:defRPr>
            </a:pPr>
            <a:r>
              <a:t>The wrong question - an assumption of certainty - back to the Greeks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Depth Paradigms"/>
          <p:cNvSpPr txBox="1"/>
          <p:nvPr>
            <p:ph type="title"/>
          </p:nvPr>
        </p:nvSpPr>
        <p:spPr>
          <a:prstGeom prst="rect">
            <a:avLst/>
          </a:prstGeom>
        </p:spPr>
        <p:txBody>
          <a:bodyPr/>
          <a:lstStyle/>
          <a:p>
            <a:pPr/>
            <a:r>
              <a:t>Depth Paradigms</a:t>
            </a:r>
          </a:p>
        </p:txBody>
      </p:sp>
      <p:sp>
        <p:nvSpPr>
          <p:cNvPr id="159" name="“The ‘Platonic ideal’ in the history of philosophy is described by Isaiah Berlin: it posits:…"/>
          <p:cNvSpPr txBox="1"/>
          <p:nvPr>
            <p:ph type="body" idx="1"/>
          </p:nvPr>
        </p:nvSpPr>
        <p:spPr>
          <a:xfrm>
            <a:off x="952500" y="2609850"/>
            <a:ext cx="11099800" cy="6286500"/>
          </a:xfrm>
          <a:prstGeom prst="rect">
            <a:avLst/>
          </a:prstGeom>
        </p:spPr>
        <p:txBody>
          <a:bodyPr/>
          <a:lstStyle/>
          <a:p>
            <a:pPr marL="0" marR="374904" indent="0" defTabSz="374904">
              <a:spcBef>
                <a:spcPts val="800"/>
              </a:spcBef>
              <a:buSzTx/>
              <a:buNone/>
              <a:defRPr sz="2624">
                <a:latin typeface="Times New Roman"/>
                <a:ea typeface="Times New Roman"/>
                <a:cs typeface="Times New Roman"/>
                <a:sym typeface="Times New Roman"/>
              </a:defRPr>
            </a:pPr>
            <a:r>
              <a:t>“The ‘Platonic ideal’ in the history of philosophy is described by Isaiah Berlin: it posits:</a:t>
            </a:r>
          </a:p>
          <a:p>
            <a:pPr marL="0" marR="374904" indent="0" defTabSz="374904">
              <a:spcBef>
                <a:spcPts val="800"/>
              </a:spcBef>
              <a:buSzTx/>
              <a:buNone/>
              <a:defRPr sz="2624">
                <a:latin typeface="Times New Roman"/>
                <a:ea typeface="Times New Roman"/>
                <a:cs typeface="Times New Roman"/>
                <a:sym typeface="Times New Roman"/>
              </a:defRPr>
            </a:pPr>
            <a:r>
              <a:t> . . . that all genuine questions must have one true answer and one only, all the rest being necessarily errors; in the second place, that there must be a dependable path towards the discovery of these truths; in the third place, that the true answers, when found, must necessarily be compatible with one another and form a single whole, for one truth cannot be incompatible with another—that we knew </a:t>
            </a:r>
            <a:r>
              <a:rPr i="1"/>
              <a:t>a priori</a:t>
            </a:r>
            <a:r>
              <a:t>.  This kind of omniscience was the solution to the cosmic jigsaw puzzle.’  The midrashic versions convey a plural, contextual, constructed, and dynamic vision of reality.”Zornberg, </a:t>
            </a:r>
            <a:r>
              <a:rPr i="1"/>
              <a:t>Particulars of Rapture</a:t>
            </a:r>
            <a:r>
              <a:t>, p 4-5</a:t>
            </a:r>
          </a:p>
          <a:p>
            <a:pPr marL="0" marR="374904" indent="0" defTabSz="374904">
              <a:spcBef>
                <a:spcPts val="800"/>
              </a:spcBef>
              <a:buSzTx/>
              <a:buNone/>
              <a:defRPr sz="2624">
                <a:latin typeface="Times New Roman"/>
                <a:ea typeface="Times New Roman"/>
                <a:cs typeface="Times New Roman"/>
                <a:sym typeface="Times New Roman"/>
              </a:defRPr>
            </a:pPr>
          </a:p>
          <a:p>
            <a:pPr marL="0" marR="374904" indent="0" defTabSz="374904">
              <a:spcBef>
                <a:spcPts val="800"/>
              </a:spcBef>
              <a:buSzTx/>
              <a:buNone/>
              <a:defRPr sz="2624">
                <a:latin typeface="Times New Roman"/>
                <a:ea typeface="Times New Roman"/>
                <a:cs typeface="Times New Roman"/>
                <a:sym typeface="Times New Roman"/>
              </a:defRPr>
            </a:pPr>
          </a:p>
          <a:p>
            <a:pPr marL="0" marR="374904" indent="0" defTabSz="374904">
              <a:spcBef>
                <a:spcPts val="800"/>
              </a:spcBef>
              <a:buSzTx/>
              <a:buNone/>
              <a:defRPr sz="2624">
                <a:latin typeface="Times New Roman"/>
                <a:ea typeface="Times New Roman"/>
                <a:cs typeface="Times New Roman"/>
                <a:sym typeface="Times New Roman"/>
              </a:defRPr>
            </a:pPr>
            <a:r>
              <a:t>“‘What really happened in Egypt?’ becomes a less important question than ‘How best to tell the story?’”  Zornberg, </a:t>
            </a:r>
            <a:r>
              <a:rPr i="1"/>
              <a:t>Particulars of Rapture</a:t>
            </a:r>
            <a:r>
              <a:t>, p. 5</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A World in Constant Change"/>
          <p:cNvSpPr txBox="1"/>
          <p:nvPr>
            <p:ph type="title"/>
          </p:nvPr>
        </p:nvSpPr>
        <p:spPr>
          <a:prstGeom prst="rect">
            <a:avLst/>
          </a:prstGeom>
        </p:spPr>
        <p:txBody>
          <a:bodyPr/>
          <a:lstStyle>
            <a:lvl1pPr defTabSz="496570">
              <a:defRPr sz="6800"/>
            </a:lvl1pPr>
          </a:lstStyle>
          <a:p>
            <a:pPr/>
            <a:r>
              <a:t>A World in Constant Change</a:t>
            </a:r>
          </a:p>
        </p:txBody>
      </p:sp>
      <p:sp>
        <p:nvSpPr>
          <p:cNvPr id="162" name="“The main question facing man from now on will be precisely this quest for a foundation of being, for ‘one thing only which is certain and indubitable.’  Man sets off on a journey in which no form of solid assurance of reality and sanity accompanies him.  In Descartes’ vision of this radical anxiety, the ultimate dread is of madness, the fear of waking from a self-deceptive dream world . . . The instability, the tendency of the world to change, to wear out, to fall apart, will lead the descendants of Adam to beliefs and rituals whose common aim is to make the world strong and solid again.  Mircea Eliade narrates many such rituals of renewal, which reenact creation, the original encounter of God and the world, and thus ‘repair’ or ‘fix’ the world.”  Zornberg, Beginning of Desire, p.26"/>
          <p:cNvSpPr txBox="1"/>
          <p:nvPr>
            <p:ph type="body" idx="1"/>
          </p:nvPr>
        </p:nvSpPr>
        <p:spPr>
          <a:prstGeom prst="rect">
            <a:avLst/>
          </a:prstGeom>
        </p:spPr>
        <p:txBody>
          <a:bodyPr/>
          <a:lstStyle/>
          <a:p>
            <a:pPr marL="0" marR="457200" indent="0" defTabSz="457200">
              <a:spcBef>
                <a:spcPts val="1000"/>
              </a:spcBef>
              <a:buSzTx/>
              <a:buNone/>
              <a:defRPr sz="3200">
                <a:latin typeface="Times New Roman"/>
                <a:ea typeface="Times New Roman"/>
                <a:cs typeface="Times New Roman"/>
                <a:sym typeface="Times New Roman"/>
              </a:defRPr>
            </a:pPr>
            <a:r>
              <a:t>“The main question facing man from now on will be precisely this quest for a foundation of being, for ‘one thing only which is certain and indubitable.’  Man sets off on a journey in which no form of solid assurance of reality and sanity accompanies him.  In Descartes’ vision of this radical anxiety, the ultimate dread is of madness, the fear of waking from a self-deceptive dream world . . . The instability, the tendency of the world to change, to wear out, to fall apart, will lead the descendants of Adam to beliefs and rituals whose common aim is to make the world strong and solid again.  Mircea Eliade narrates many such rituals of renewal, which reenact creation, the original encounter of God and the world, and thus ‘repair’ or ‘fix’ the world.”  Zornberg, </a:t>
            </a:r>
            <a:r>
              <a:rPr i="1"/>
              <a:t>Beginning of Desire</a:t>
            </a:r>
            <a:r>
              <a:t>, p.26</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Certainty?"/>
          <p:cNvSpPr txBox="1"/>
          <p:nvPr>
            <p:ph type="title"/>
          </p:nvPr>
        </p:nvSpPr>
        <p:spPr>
          <a:prstGeom prst="rect">
            <a:avLst/>
          </a:prstGeom>
        </p:spPr>
        <p:txBody>
          <a:bodyPr/>
          <a:lstStyle/>
          <a:p>
            <a:pPr/>
            <a:r>
              <a:t>Certainty?</a:t>
            </a:r>
          </a:p>
        </p:txBody>
      </p:sp>
      <p:sp>
        <p:nvSpPr>
          <p:cNvPr id="165" name="“Like the Hebrew alphabet, the alphabet of grace has no vowels, and in that sense his words to us are always veiled, subtle, cryptic, so that it is left to us to delve their meaning, to fill in the vowels, for ourselves by means of all the faith and imagination we can muster.”  Frederick Buechner, Listening to Your Life, p. 4…"/>
          <p:cNvSpPr txBox="1"/>
          <p:nvPr>
            <p:ph type="body" idx="1"/>
          </p:nvPr>
        </p:nvSpPr>
        <p:spPr>
          <a:prstGeom prst="rect">
            <a:avLst/>
          </a:prstGeom>
        </p:spPr>
        <p:txBody>
          <a:bodyPr/>
          <a:lstStyle/>
          <a:p>
            <a:pPr marL="0" marR="406908" indent="0" defTabSz="406908">
              <a:spcBef>
                <a:spcPts val="800"/>
              </a:spcBef>
              <a:buSzTx/>
              <a:buNone/>
              <a:defRPr sz="2848">
                <a:latin typeface="Times New Roman"/>
                <a:ea typeface="Times New Roman"/>
                <a:cs typeface="Times New Roman"/>
                <a:sym typeface="Times New Roman"/>
              </a:defRPr>
            </a:pPr>
            <a:r>
              <a:t>“Like the Hebrew alphabet, the alphabet of grace has no vowels, and in that sense his words to us are always veiled, subtle, cryptic, so that it is left to us to delve their meaning, to fill in the vowels, for ourselves by means of all the faith and imagination we can muster.”  Frederick Buechner, </a:t>
            </a:r>
            <a:r>
              <a:rPr i="1"/>
              <a:t>Listening to Your Life</a:t>
            </a:r>
            <a:r>
              <a:t>, p. 4</a:t>
            </a:r>
          </a:p>
          <a:p>
            <a:pPr marL="0" marR="406908" indent="0" defTabSz="406908">
              <a:spcBef>
                <a:spcPts val="800"/>
              </a:spcBef>
              <a:buSzTx/>
              <a:buNone/>
              <a:defRPr sz="2848">
                <a:latin typeface="Times New Roman"/>
                <a:ea typeface="Times New Roman"/>
                <a:cs typeface="Times New Roman"/>
                <a:sym typeface="Times New Roman"/>
              </a:defRPr>
            </a:pPr>
          </a:p>
          <a:p>
            <a:pPr marL="0" marR="406908" indent="0" defTabSz="406908">
              <a:spcBef>
                <a:spcPts val="800"/>
              </a:spcBef>
              <a:buSzTx/>
              <a:buNone/>
              <a:defRPr sz="2848">
                <a:latin typeface="Times New Roman"/>
                <a:ea typeface="Times New Roman"/>
                <a:cs typeface="Times New Roman"/>
                <a:sym typeface="Times New Roman"/>
              </a:defRPr>
            </a:pPr>
            <a:r>
              <a:t>“Part of the inner world of everyone is this sense of emptiness, unease, incompleteness, and I believe that this in itself is a word from God, that his is the sound that God’s voice makes in a world that has explained him away.  In such a world, I suspect that maybe God speaks to us most clearly through his silence, his absence, so that we know him best through our missing him.”  Frederick Buechner, </a:t>
            </a:r>
            <a:r>
              <a:rPr i="1"/>
              <a:t>Listening to Your Life</a:t>
            </a:r>
            <a:r>
              <a:t>, p. 128</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Jewish Exegesis"/>
          <p:cNvSpPr txBox="1"/>
          <p:nvPr>
            <p:ph type="title"/>
          </p:nvPr>
        </p:nvSpPr>
        <p:spPr>
          <a:prstGeom prst="rect">
            <a:avLst/>
          </a:prstGeom>
        </p:spPr>
        <p:txBody>
          <a:bodyPr/>
          <a:lstStyle/>
          <a:p>
            <a:pPr/>
            <a:r>
              <a:t>Jewish Exegesis</a:t>
            </a:r>
          </a:p>
        </p:txBody>
      </p:sp>
      <p:sp>
        <p:nvSpPr>
          <p:cNvPr id="168" name="“The Talmud makes an extraordinary observation about the paradoxes of ‘standing’: “No man stands on [i.e., can rightly under-stand] the words of Torah, unless he has stumbled over them.’  To discover firm standing ground, it is necessary to explore, to stumble, even to fall, certainly to survive the chaotic vibrations of a world that refuses to be.” Zornberg, Beginning of Desire, p. 14…"/>
          <p:cNvSpPr txBox="1"/>
          <p:nvPr>
            <p:ph type="body" idx="1"/>
          </p:nvPr>
        </p:nvSpPr>
        <p:spPr>
          <a:xfrm>
            <a:off x="952500" y="2362200"/>
            <a:ext cx="11099800" cy="6286500"/>
          </a:xfrm>
          <a:prstGeom prst="rect">
            <a:avLst/>
          </a:prstGeom>
        </p:spPr>
        <p:txBody>
          <a:bodyPr/>
          <a:lstStyle/>
          <a:p>
            <a:pPr marL="0" marR="434340" indent="0" defTabSz="434340">
              <a:spcBef>
                <a:spcPts val="900"/>
              </a:spcBef>
              <a:buSzTx/>
              <a:buNone/>
              <a:defRPr sz="3135">
                <a:latin typeface="Helvetica"/>
                <a:ea typeface="Helvetica"/>
                <a:cs typeface="Helvetica"/>
                <a:sym typeface="Helvetica"/>
              </a:defRPr>
            </a:pPr>
            <a:r>
              <a:t>“The Talmud makes an extraordinary observation about the paradoxes of ‘standing’: “No man stands on [i.e., can rightly under-stand] the words of Torah, unless he has stumbled over them.’  To discover firm standing ground, it is necessary to explore, to stumble, even to fall, certainly to survive the chaotic vibrations of a world that refuses to </a:t>
            </a:r>
            <a:r>
              <a:rPr i="1"/>
              <a:t>be</a:t>
            </a:r>
            <a:r>
              <a:t>.” Zornberg, </a:t>
            </a:r>
            <a:r>
              <a:rPr i="1"/>
              <a:t>Beginning of Desire</a:t>
            </a:r>
            <a:r>
              <a:t>, p. 14</a:t>
            </a:r>
          </a:p>
          <a:p>
            <a:pPr marL="0" marR="434340" indent="0" defTabSz="434340">
              <a:spcBef>
                <a:spcPts val="900"/>
              </a:spcBef>
              <a:buSzTx/>
              <a:buNone/>
              <a:defRPr sz="3135">
                <a:latin typeface="Helvetica"/>
                <a:ea typeface="Helvetica"/>
                <a:cs typeface="Helvetica"/>
                <a:sym typeface="Helvetica"/>
              </a:defRPr>
            </a:pPr>
          </a:p>
          <a:p>
            <a:pPr marL="0" marR="434340" indent="0" defTabSz="434340">
              <a:spcBef>
                <a:spcPts val="900"/>
              </a:spcBef>
              <a:buSzTx/>
              <a:buNone/>
              <a:defRPr sz="3135">
                <a:latin typeface="Helvetica"/>
                <a:ea typeface="Helvetica"/>
                <a:cs typeface="Helvetica"/>
                <a:sym typeface="Helvetica"/>
              </a:defRPr>
            </a:pPr>
            <a:r>
              <a:t>“To stand in the presence of God is not, then, to be static: it is a kind of dance, invisible to the naked eye.  Neither rigidity nor chaos is God’s desire for man.  What He desires is the human response of transformation.”  (as above)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he Meaning-Maker"/>
          <p:cNvSpPr txBox="1"/>
          <p:nvPr>
            <p:ph type="title"/>
          </p:nvPr>
        </p:nvSpPr>
        <p:spPr>
          <a:xfrm>
            <a:off x="952500" y="444500"/>
            <a:ext cx="11099800" cy="1343918"/>
          </a:xfrm>
          <a:prstGeom prst="rect">
            <a:avLst/>
          </a:prstGeom>
        </p:spPr>
        <p:txBody>
          <a:bodyPr/>
          <a:lstStyle/>
          <a:p>
            <a:pPr/>
            <a:r>
              <a:t>The Meaning-Maker</a:t>
            </a:r>
          </a:p>
        </p:txBody>
      </p:sp>
      <p:sp>
        <p:nvSpPr>
          <p:cNvPr id="171" name="la’asot - fulfill, obey - but “to construct the meaning of the words”…"/>
          <p:cNvSpPr txBox="1"/>
          <p:nvPr>
            <p:ph type="body" idx="1"/>
          </p:nvPr>
        </p:nvSpPr>
        <p:spPr>
          <a:xfrm>
            <a:off x="952500" y="1853703"/>
            <a:ext cx="11099800" cy="6998197"/>
          </a:xfrm>
          <a:prstGeom prst="rect">
            <a:avLst/>
          </a:prstGeom>
        </p:spPr>
        <p:txBody>
          <a:bodyPr/>
          <a:lstStyle/>
          <a:p>
            <a:pPr marL="0" marR="452627" indent="0" defTabSz="452627">
              <a:spcBef>
                <a:spcPts val="900"/>
              </a:spcBef>
              <a:buSzTx/>
              <a:buNone/>
              <a:defRPr i="1" sz="3366">
                <a:latin typeface="Times New Roman"/>
                <a:ea typeface="Times New Roman"/>
                <a:cs typeface="Times New Roman"/>
                <a:sym typeface="Times New Roman"/>
              </a:defRPr>
            </a:pPr>
            <a:r>
              <a:t>la’asot</a:t>
            </a:r>
            <a:r>
              <a:rPr i="0"/>
              <a:t> - fulfill, obey - but “to construct the meaning of the words”</a:t>
            </a:r>
            <a:endParaRPr i="0"/>
          </a:p>
          <a:p>
            <a:pPr marL="0" marR="452627" indent="0" defTabSz="452627">
              <a:spcBef>
                <a:spcPts val="900"/>
              </a:spcBef>
              <a:buSzTx/>
              <a:buNone/>
              <a:defRPr i="1" sz="3366">
                <a:latin typeface="Times New Roman"/>
                <a:ea typeface="Times New Roman"/>
                <a:cs typeface="Times New Roman"/>
                <a:sym typeface="Times New Roman"/>
              </a:defRPr>
            </a:pPr>
            <a:endParaRPr i="0"/>
          </a:p>
          <a:p>
            <a:pPr marL="0" marR="452627" indent="0" defTabSz="452627">
              <a:spcBef>
                <a:spcPts val="900"/>
              </a:spcBef>
              <a:buSzTx/>
              <a:buNone/>
              <a:defRPr sz="2970">
                <a:latin typeface="Times New Roman"/>
                <a:ea typeface="Times New Roman"/>
                <a:cs typeface="Times New Roman"/>
                <a:sym typeface="Times New Roman"/>
              </a:defRPr>
            </a:pPr>
            <a:r>
              <a:t>“In an even more paradoxical version of this idea [the role of human beings in the world], the midrash quotes provocatively: ‘But now thus said the Lord—Who created you, O Jacob, Who formed you, O Israel’: (Isaiah 43:1) God said to His world, ‘My world, My world, I shall tell you who created you, who formed you.  Jacob created you, Jacob formed you—as it is said, ‘Who created you: Jacob.  Who formed you: Israel.  God speaks lovingly to </a:t>
            </a:r>
            <a:r>
              <a:rPr i="1"/>
              <a:t>His</a:t>
            </a:r>
            <a:r>
              <a:t> world—and assigns it another creator.  It is apparently human consciousness, in all its contingency, that ‘creates the world.’  In this sense, God ‘becomes’ the Creator of the world, only when the question of meaning has been decided by man.”  Zornberg, </a:t>
            </a:r>
            <a:r>
              <a:rPr i="1"/>
              <a:t>Beginning of Desire</a:t>
            </a:r>
            <a:r>
              <a:t> p 28</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he Authors’ View"/>
          <p:cNvSpPr txBox="1"/>
          <p:nvPr>
            <p:ph type="title"/>
          </p:nvPr>
        </p:nvSpPr>
        <p:spPr>
          <a:xfrm>
            <a:off x="952500" y="444500"/>
            <a:ext cx="11099800" cy="1157090"/>
          </a:xfrm>
          <a:prstGeom prst="rect">
            <a:avLst/>
          </a:prstGeom>
        </p:spPr>
        <p:txBody>
          <a:bodyPr/>
          <a:lstStyle>
            <a:lvl1pPr defTabSz="502412">
              <a:defRPr sz="6880"/>
            </a:lvl1pPr>
          </a:lstStyle>
          <a:p>
            <a:pPr/>
            <a:r>
              <a:t>The Authors’ View</a:t>
            </a:r>
          </a:p>
        </p:txBody>
      </p:sp>
      <p:sp>
        <p:nvSpPr>
          <p:cNvPr id="174" name="Textual Issues that require a revision in our understanding of Inspiration…"/>
          <p:cNvSpPr txBox="1"/>
          <p:nvPr>
            <p:ph type="body" idx="1"/>
          </p:nvPr>
        </p:nvSpPr>
        <p:spPr>
          <a:xfrm>
            <a:off x="952500" y="1491257"/>
            <a:ext cx="11099800" cy="7398743"/>
          </a:xfrm>
          <a:prstGeom prst="rect">
            <a:avLst/>
          </a:prstGeom>
        </p:spPr>
        <p:txBody>
          <a:bodyPr/>
          <a:lstStyle/>
          <a:p>
            <a:pPr marL="0" marR="352043" indent="0" defTabSz="352043">
              <a:spcBef>
                <a:spcPts val="700"/>
              </a:spcBef>
              <a:buSzTx/>
              <a:buNone/>
              <a:defRPr sz="2079">
                <a:latin typeface="Helvetica"/>
                <a:ea typeface="Helvetica"/>
                <a:cs typeface="Helvetica"/>
                <a:sym typeface="Helvetica"/>
              </a:defRPr>
            </a:pPr>
            <a:r>
              <a:t>Textual Issues that require a revision in our understanding of Inspiration</a:t>
            </a:r>
          </a:p>
          <a:p>
            <a:pPr marL="0" marR="352043" indent="0" defTabSz="352043">
              <a:spcBef>
                <a:spcPts val="700"/>
              </a:spcBef>
              <a:buSzTx/>
              <a:buNone/>
              <a:defRPr sz="2079">
                <a:latin typeface="Helvetica"/>
                <a:ea typeface="Helvetica"/>
                <a:cs typeface="Helvetica"/>
                <a:sym typeface="Helvetica"/>
              </a:defRPr>
            </a:pPr>
          </a:p>
          <a:p>
            <a:pPr marL="0" marR="352043" indent="0" defTabSz="352043">
              <a:spcBef>
                <a:spcPts val="700"/>
              </a:spcBef>
              <a:buSzTx/>
              <a:buNone/>
              <a:defRPr sz="2079">
                <a:latin typeface="Helvetica"/>
                <a:ea typeface="Helvetica"/>
                <a:cs typeface="Helvetica"/>
                <a:sym typeface="Helvetica"/>
              </a:defRPr>
            </a:pPr>
            <a:r>
              <a:t>Matthew 1:23  MT “she will call him”  LXX  “you will call him”  Matt.  “they will call him.”  Textual variant LXX Alpha is third person plural, but more likely Matthew alters the text to fit the context of his own use.  </a:t>
            </a:r>
          </a:p>
          <a:p>
            <a:pPr marL="0" marR="352043" indent="0" defTabSz="352043">
              <a:spcBef>
                <a:spcPts val="700"/>
              </a:spcBef>
              <a:buSzTx/>
              <a:buNone/>
              <a:defRPr sz="2079">
                <a:latin typeface="Helvetica"/>
                <a:ea typeface="Helvetica"/>
                <a:cs typeface="Helvetica"/>
                <a:sym typeface="Helvetica"/>
              </a:defRPr>
            </a:pPr>
          </a:p>
          <a:p>
            <a:pPr marL="0" marR="352043" indent="0" defTabSz="352043">
              <a:spcBef>
                <a:spcPts val="700"/>
              </a:spcBef>
              <a:buSzTx/>
              <a:buNone/>
              <a:defRPr sz="2079">
                <a:latin typeface="Helvetica"/>
                <a:ea typeface="Helvetica"/>
                <a:cs typeface="Helvetica"/>
                <a:sym typeface="Helvetica"/>
              </a:defRPr>
            </a:pPr>
            <a:r>
              <a:t>Matthew 2:6  MT “And you Bethlehem Ephrathah, little among the thousands of Judah”  LXX adds “house of Ephrathah”, changes “thousands” to rulers of thousands”.  Matthew replaces “house of” with “land of Judah” and adds “by no means”, changes adjective to “least”, replaces “rulers of thousands” with “governors”, omits “of me” but then follows the LXX with “out of you will go forth.”  This is midrash, not quotation.</a:t>
            </a:r>
          </a:p>
          <a:p>
            <a:pPr marL="0" marR="352043" indent="0" defTabSz="352043">
              <a:spcBef>
                <a:spcPts val="700"/>
              </a:spcBef>
              <a:buSzTx/>
              <a:buNone/>
              <a:defRPr sz="2079">
                <a:latin typeface="Helvetica"/>
                <a:ea typeface="Helvetica"/>
                <a:cs typeface="Helvetica"/>
                <a:sym typeface="Helvetica"/>
              </a:defRPr>
            </a:pPr>
          </a:p>
          <a:p>
            <a:pPr marL="0" marR="352043" indent="0" defTabSz="352043">
              <a:spcBef>
                <a:spcPts val="700"/>
              </a:spcBef>
              <a:buSzTx/>
              <a:buNone/>
              <a:defRPr sz="2079">
                <a:latin typeface="Helvetica"/>
                <a:ea typeface="Helvetica"/>
                <a:cs typeface="Helvetica"/>
                <a:sym typeface="Helvetica"/>
              </a:defRPr>
            </a:pPr>
            <a:r>
              <a:t>Matthew  2:18 uses identical LXX wording for the first clause, omits the first of the three terms for “crying”, puts the remaining two in the nominative case rather than genitive, adds the adjective </a:t>
            </a:r>
            <a:r>
              <a:rPr i="1"/>
              <a:t>polys</a:t>
            </a:r>
            <a:r>
              <a:t>, “great”, changes the compound middle participle to a simple active form (weeping), restores the MT first use of “for her children” and deletes the second use (as in the LXX) and uses a different, more literal , Greek verb for “comforted.”</a:t>
            </a:r>
          </a:p>
          <a:p>
            <a:pPr marL="0" marR="352043" indent="0" defTabSz="352043">
              <a:spcBef>
                <a:spcPts val="700"/>
              </a:spcBef>
              <a:buSzTx/>
              <a:buNone/>
              <a:defRPr sz="2079">
                <a:latin typeface="Helvetica"/>
                <a:ea typeface="Helvetica"/>
                <a:cs typeface="Helvetica"/>
                <a:sym typeface="Helvetica"/>
              </a:defRPr>
            </a:pPr>
          </a:p>
          <a:p>
            <a:pPr marL="0" marR="352043" indent="0" defTabSz="352043">
              <a:spcBef>
                <a:spcPts val="700"/>
              </a:spcBef>
              <a:buSzTx/>
              <a:buNone/>
              <a:defRPr sz="2079">
                <a:latin typeface="Helvetica"/>
                <a:ea typeface="Helvetica"/>
                <a:cs typeface="Helvetica"/>
                <a:sym typeface="Helvetica"/>
              </a:defRPr>
            </a:pPr>
            <a:r>
              <a:t>Matthew 2:23  No Old Testament text declares that the Messiah will be called a Nazarene.  Where did this come from?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Seeking"/>
          <p:cNvSpPr txBox="1"/>
          <p:nvPr>
            <p:ph type="title"/>
          </p:nvPr>
        </p:nvSpPr>
        <p:spPr>
          <a:xfrm>
            <a:off x="952500" y="444500"/>
            <a:ext cx="11099800" cy="1208286"/>
          </a:xfrm>
          <a:prstGeom prst="rect">
            <a:avLst/>
          </a:prstGeom>
        </p:spPr>
        <p:txBody>
          <a:bodyPr/>
          <a:lstStyle>
            <a:lvl1pPr defTabSz="566674">
              <a:defRPr sz="7178"/>
            </a:lvl1pPr>
          </a:lstStyle>
          <a:p>
            <a:pPr/>
            <a:r>
              <a:t>Seeking</a:t>
            </a:r>
          </a:p>
        </p:txBody>
      </p:sp>
      <p:sp>
        <p:nvSpPr>
          <p:cNvPr id="123" name="Truth is simple, it has no clothes, no neat little box to contain it.  But we cannot grasp that which has no box.  We cannot perceive Truth without clothing.…"/>
          <p:cNvSpPr txBox="1"/>
          <p:nvPr>
            <p:ph type="body" idx="1"/>
          </p:nvPr>
        </p:nvSpPr>
        <p:spPr>
          <a:xfrm>
            <a:off x="952500" y="1716186"/>
            <a:ext cx="11099800" cy="6818214"/>
          </a:xfrm>
          <a:prstGeom prst="rect">
            <a:avLst/>
          </a:prstGeom>
        </p:spPr>
        <p:txBody>
          <a:bodyPr/>
          <a:lstStyle/>
          <a:p>
            <a:pPr marL="0" indent="0" defTabSz="385572">
              <a:spcBef>
                <a:spcPts val="2700"/>
              </a:spcBef>
              <a:buSzTx/>
              <a:buNone/>
              <a:defRPr sz="2376">
                <a:latin typeface="Helvetica"/>
                <a:ea typeface="Helvetica"/>
                <a:cs typeface="Helvetica"/>
                <a:sym typeface="Helvetica"/>
              </a:defRPr>
            </a:pPr>
            <a:r>
              <a:t>Truth is simple, it has no clothes, no neat little box to contain it.  But we cannot grasp that which has no box.  We cannot perceive Truth without clothing.  </a:t>
            </a:r>
          </a:p>
          <a:p>
            <a:pPr marL="0" indent="0" defTabSz="385572">
              <a:spcBef>
                <a:spcPts val="2700"/>
              </a:spcBef>
              <a:buSzTx/>
              <a:buNone/>
              <a:defRPr sz="2376">
                <a:latin typeface="Helvetica"/>
                <a:ea typeface="Helvetica"/>
                <a:cs typeface="Helvetica"/>
                <a:sym typeface="Helvetica"/>
              </a:defRPr>
            </a:pPr>
            <a:r>
              <a:t>So Truth dresses up for us, in a story, in sage advice, in a blueprint of the cosmos—in clothes woven from the fabric of Truth itself.  And then, when we have finally come to a firm grasp of that teaching, Truth switches clothes.  It tells us another story—entirely at odds with the first.  It tells us new advice—to go in a different direction.  It provides another model of how things are—in which each thing has changed its place.</a:t>
            </a:r>
          </a:p>
          <a:p>
            <a:pPr marL="0" indent="0" defTabSz="385572">
              <a:spcBef>
                <a:spcPts val="2700"/>
              </a:spcBef>
              <a:buSzTx/>
              <a:buNone/>
              <a:defRPr sz="2376">
                <a:latin typeface="Helvetica"/>
                <a:ea typeface="Helvetica"/>
                <a:cs typeface="Helvetica"/>
                <a:sym typeface="Helvetica"/>
              </a:defRPr>
            </a:pPr>
            <a:r>
              <a:t>The fool is confused.  He exclaims, “Truth has lied!”</a:t>
            </a:r>
          </a:p>
          <a:p>
            <a:pPr marL="0" indent="0" defTabSz="385572">
              <a:spcBef>
                <a:spcPts val="2700"/>
              </a:spcBef>
              <a:buSzTx/>
              <a:buNone/>
              <a:defRPr sz="2376">
                <a:latin typeface="Helvetica"/>
                <a:ea typeface="Helvetica"/>
                <a:cs typeface="Helvetica"/>
                <a:sym typeface="Helvetica"/>
              </a:defRPr>
            </a:pPr>
            <a:r>
              <a:t>The wise person listens, he is patient, and through his labor he hears a third voice, one that brings harmony to these opposites he has learned.  Until he discovers that Truth is simple, pure light no box can contain.  And so, it belongs in all places, at all times.</a:t>
            </a:r>
          </a:p>
          <a:p>
            <a:pPr marL="0" indent="0" defTabSz="385572">
              <a:spcBef>
                <a:spcPts val="2700"/>
              </a:spcBef>
              <a:buSzTx/>
              <a:buNone/>
              <a:defRPr sz="2376"/>
            </a:pPr>
            <a:r>
              <a:t>Sefer Hasichot 5749, vol. 2, pp. 509-511; Likkutei Sichot, vol. 22, p. 10.</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Mathew 4:6  Ps. 90:11 fairly literal translation in LXX.  Matthew follows the LXX except he omits “to protect you in all your ways” replacing with “and”.  Luke preserves “to protect you” but omits “in all your ways.”…"/>
          <p:cNvSpPr txBox="1"/>
          <p:nvPr>
            <p:ph type="body" idx="1"/>
          </p:nvPr>
        </p:nvSpPr>
        <p:spPr>
          <a:xfrm>
            <a:off x="952500" y="496391"/>
            <a:ext cx="11099800" cy="8393609"/>
          </a:xfrm>
          <a:prstGeom prst="rect">
            <a:avLst/>
          </a:prstGeom>
        </p:spPr>
        <p:txBody>
          <a:bodyPr/>
          <a:lstStyle/>
          <a:p>
            <a:pPr marL="0" marR="246888" indent="0" defTabSz="246888">
              <a:spcBef>
                <a:spcPts val="500"/>
              </a:spcBef>
              <a:buSzTx/>
              <a:buNone/>
              <a:defRPr sz="1944">
                <a:latin typeface="Helvetica"/>
                <a:ea typeface="Helvetica"/>
                <a:cs typeface="Helvetica"/>
                <a:sym typeface="Helvetica"/>
              </a:defRPr>
            </a:pPr>
            <a:r>
              <a:t>Mathew 4:6  Ps. 90:11 fairly literal translation in LXX.  Matthew follows the LXX except he omits “to protect you in all your ways” replacing with “and”.  Luke preserves “to protect you” but omits “in all your ways.”</a:t>
            </a:r>
          </a:p>
          <a:p>
            <a:pPr marL="0" marR="246888" indent="0" defTabSz="246888">
              <a:spcBef>
                <a:spcPts val="500"/>
              </a:spcBef>
              <a:buSzTx/>
              <a:buNone/>
              <a:defRPr sz="1944">
                <a:latin typeface="Helvetica"/>
                <a:ea typeface="Helvetica"/>
                <a:cs typeface="Helvetica"/>
                <a:sym typeface="Helvetica"/>
              </a:defRPr>
            </a:pPr>
          </a:p>
          <a:p>
            <a:pPr marL="0" marR="246888" indent="0" defTabSz="246888">
              <a:spcBef>
                <a:spcPts val="500"/>
              </a:spcBef>
              <a:buSzTx/>
              <a:buNone/>
              <a:defRPr sz="1944">
                <a:latin typeface="Helvetica"/>
                <a:ea typeface="Helvetica"/>
                <a:cs typeface="Helvetica"/>
                <a:sym typeface="Helvetica"/>
              </a:defRPr>
            </a:pPr>
            <a:r>
              <a:t>Matthew 5:33  The words “whoever divorces” are not in the OT.  OT is “if a man  . . . finds something  indecent . . .”  A summary of a quotation rather than a quotation.  How does it still have authority?  Jesus uses a midrash.</a:t>
            </a:r>
          </a:p>
          <a:p>
            <a:pPr marL="0" marR="246888" indent="0" defTabSz="246888">
              <a:spcBef>
                <a:spcPts val="500"/>
              </a:spcBef>
              <a:buSzTx/>
              <a:buNone/>
              <a:defRPr sz="1944">
                <a:latin typeface="Helvetica"/>
                <a:ea typeface="Helvetica"/>
                <a:cs typeface="Helvetica"/>
                <a:sym typeface="Helvetica"/>
              </a:defRPr>
            </a:pPr>
          </a:p>
          <a:p>
            <a:pPr marL="0" marR="246888" indent="0" defTabSz="246888">
              <a:spcBef>
                <a:spcPts val="500"/>
              </a:spcBef>
              <a:buSzTx/>
              <a:buNone/>
              <a:defRPr sz="1944">
                <a:latin typeface="Helvetica"/>
                <a:ea typeface="Helvetica"/>
                <a:cs typeface="Helvetica"/>
                <a:sym typeface="Helvetica"/>
              </a:defRPr>
            </a:pPr>
            <a:r>
              <a:t>Matthew 10:35  LXX translates MT with “dishonors” rather than “treats as a fool”, but Matthew replaces “son” with “man”, omits the first verb, inserts “against”, omits the second verb and paraphrases the final clause.</a:t>
            </a:r>
          </a:p>
          <a:p>
            <a:pPr marL="0" marR="246888" indent="0" defTabSz="246888">
              <a:spcBef>
                <a:spcPts val="500"/>
              </a:spcBef>
              <a:buSzTx/>
              <a:buNone/>
              <a:defRPr sz="1944">
                <a:latin typeface="Helvetica"/>
                <a:ea typeface="Helvetica"/>
                <a:cs typeface="Helvetica"/>
                <a:sym typeface="Helvetica"/>
              </a:defRPr>
            </a:pPr>
          </a:p>
          <a:p>
            <a:pPr marL="0" marR="246888" indent="0" defTabSz="246888">
              <a:spcBef>
                <a:spcPts val="500"/>
              </a:spcBef>
              <a:buSzTx/>
              <a:buNone/>
              <a:defRPr sz="1944">
                <a:latin typeface="Helvetica"/>
                <a:ea typeface="Helvetica"/>
                <a:cs typeface="Helvetica"/>
                <a:sym typeface="Helvetica"/>
              </a:defRPr>
            </a:pPr>
            <a:r>
              <a:t>Matthew 12:18  18 b Matthew uses the verb “announces”, not in LXX or MT.</a:t>
            </a:r>
          </a:p>
          <a:p>
            <a:pPr marL="0" marR="246888" indent="0" defTabSz="246888">
              <a:spcBef>
                <a:spcPts val="500"/>
              </a:spcBef>
              <a:buSzTx/>
              <a:buNone/>
              <a:defRPr sz="1944">
                <a:latin typeface="Helvetica"/>
                <a:ea typeface="Helvetica"/>
                <a:cs typeface="Helvetica"/>
                <a:sym typeface="Helvetica"/>
              </a:defRPr>
            </a:pPr>
          </a:p>
          <a:p>
            <a:pPr marL="0" marR="246888" indent="0" defTabSz="246888">
              <a:spcBef>
                <a:spcPts val="500"/>
              </a:spcBef>
              <a:buSzTx/>
              <a:buNone/>
              <a:defRPr sz="1944">
                <a:latin typeface="Helvetica"/>
                <a:ea typeface="Helvetica"/>
                <a:cs typeface="Helvetica"/>
                <a:sym typeface="Helvetica"/>
              </a:defRPr>
            </a:pPr>
            <a:r>
              <a:t>Matthew 12:20b  Matthew skips two clauses in the MT, adds “unto victory’ to the next clause, perhaps a combination of Hab.1:4</a:t>
            </a:r>
          </a:p>
          <a:p>
            <a:pPr marL="0" marR="246888" indent="0" defTabSz="246888">
              <a:spcBef>
                <a:spcPts val="500"/>
              </a:spcBef>
              <a:buSzTx/>
              <a:buNone/>
              <a:defRPr sz="1944">
                <a:latin typeface="Helvetica"/>
                <a:ea typeface="Helvetica"/>
                <a:cs typeface="Helvetica"/>
                <a:sym typeface="Helvetica"/>
              </a:defRPr>
            </a:pPr>
          </a:p>
          <a:p>
            <a:pPr marL="0" marR="246888" indent="0" defTabSz="246888">
              <a:spcBef>
                <a:spcPts val="500"/>
              </a:spcBef>
              <a:buSzTx/>
              <a:buNone/>
              <a:defRPr sz="1944">
                <a:latin typeface="Helvetica"/>
                <a:ea typeface="Helvetica"/>
                <a:cs typeface="Helvetica"/>
                <a:sym typeface="Helvetica"/>
              </a:defRPr>
            </a:pPr>
            <a:r>
              <a:t>Matthew 13:35  MT “utter dark saying from of old”  LXX turns parable into plural and renders “dark sayings” as </a:t>
            </a:r>
            <a:r>
              <a:rPr i="1"/>
              <a:t>problemata</a:t>
            </a:r>
            <a:r>
              <a:t>.  Matthew uses </a:t>
            </a:r>
            <a:r>
              <a:rPr i="1"/>
              <a:t>kelrymmena </a:t>
            </a:r>
            <a:r>
              <a:t>(things having been hidden) and “from the foundation of the world” for “from of old.”</a:t>
            </a:r>
          </a:p>
          <a:p>
            <a:pPr marL="0" marR="246888" indent="0" defTabSz="246888">
              <a:spcBef>
                <a:spcPts val="500"/>
              </a:spcBef>
              <a:buSzTx/>
              <a:buNone/>
              <a:defRPr sz="1944">
                <a:latin typeface="Helvetica"/>
                <a:ea typeface="Helvetica"/>
                <a:cs typeface="Helvetica"/>
                <a:sym typeface="Helvetica"/>
              </a:defRPr>
            </a:pPr>
          </a:p>
          <a:p>
            <a:pPr marL="0" marR="246888" indent="0" defTabSz="246888">
              <a:spcBef>
                <a:spcPts val="500"/>
              </a:spcBef>
              <a:buSzTx/>
              <a:buNone/>
              <a:defRPr sz="1944">
                <a:latin typeface="Helvetica"/>
                <a:ea typeface="Helvetica"/>
                <a:cs typeface="Helvetica"/>
                <a:sym typeface="Helvetica"/>
              </a:defRPr>
            </a:pPr>
            <a:r>
              <a:t>Matthew 18:16  Matthew renders MT by eliminating the second “on the mouth” and “witnesses”, changing the “and” to “or” and altering the future passive “shall be established” to the aorist passive “was established.”  Fits the quotation to the context of his narrative.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Another Example"/>
          <p:cNvSpPr txBox="1"/>
          <p:nvPr>
            <p:ph type="title"/>
          </p:nvPr>
        </p:nvSpPr>
        <p:spPr>
          <a:prstGeom prst="rect">
            <a:avLst/>
          </a:prstGeom>
        </p:spPr>
        <p:txBody>
          <a:bodyPr/>
          <a:lstStyle/>
          <a:p>
            <a:pPr/>
            <a:r>
              <a:t>Another Example</a:t>
            </a:r>
          </a:p>
        </p:txBody>
      </p:sp>
      <p:sp>
        <p:nvSpPr>
          <p:cNvPr id="179" name="‘There is no righteous person on earth who does good and does not sin,’ declares Ecclesiastes (7:20).  Yosef Albo reads this: ‘There is no righteous person who, in doing good, does not sin.’  Even in the good deeds, the loving acts, there remains a vestige of some proto-fantasy about self and the world.  This constitutes a ‘missing of the mark’—the underlying meaning of ‘sin’ (the Hebrew chet).  Zornberg,  Bewilderments, p. xx."/>
          <p:cNvSpPr txBox="1"/>
          <p:nvPr>
            <p:ph type="body" idx="1"/>
          </p:nvPr>
        </p:nvSpPr>
        <p:spPr>
          <a:prstGeom prst="rect">
            <a:avLst/>
          </a:prstGeom>
        </p:spPr>
        <p:txBody>
          <a:bodyPr/>
          <a:lstStyle/>
          <a:p>
            <a:pPr marL="0" marR="457200" indent="0" defTabSz="457200">
              <a:spcBef>
                <a:spcPts val="0"/>
              </a:spcBef>
              <a:buSzTx/>
              <a:buNone/>
              <a:defRPr sz="3200">
                <a:latin typeface="Times New Roman"/>
                <a:ea typeface="Times New Roman"/>
                <a:cs typeface="Times New Roman"/>
                <a:sym typeface="Times New Roman"/>
              </a:defRPr>
            </a:pPr>
            <a:r>
              <a:t>‘There is no righteous person on earth who does good and does not sin,’ declares Ecclesiastes (7:20).  Yosef Albo reads this: ‘There is no righteous person who, </a:t>
            </a:r>
            <a:r>
              <a:rPr i="1"/>
              <a:t>in doing good</a:t>
            </a:r>
            <a:r>
              <a:t>, does not sin.’  Even in the good deeds, the loving acts, there remains a vestige of some proto-fantasy about self and the world.  This constitutes a ‘missing of the mark’—the underlying meaning of ‘sin’ (the Hebrew </a:t>
            </a:r>
            <a:r>
              <a:rPr i="1"/>
              <a:t>chet</a:t>
            </a:r>
            <a:r>
              <a:t>).  Zornberg,  </a:t>
            </a:r>
            <a:r>
              <a:rPr i="1"/>
              <a:t>Bewilderments</a:t>
            </a:r>
            <a:r>
              <a:t>, p. xx.</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he whole of Torah, writes Sefat Emet, is a complex of hints, allusions to the unattainable.”  Zornberg, Bewilderments, p. 27"/>
          <p:cNvSpPr txBox="1"/>
          <p:nvPr>
            <p:ph type="body" idx="1"/>
          </p:nvPr>
        </p:nvSpPr>
        <p:spPr>
          <a:xfrm>
            <a:off x="952500" y="2609850"/>
            <a:ext cx="11099800" cy="6286500"/>
          </a:xfrm>
          <a:prstGeom prst="rect">
            <a:avLst/>
          </a:prstGeom>
        </p:spPr>
        <p:txBody>
          <a:bodyPr/>
          <a:lstStyle/>
          <a:p>
            <a:pPr marL="0" marR="457200" indent="0" defTabSz="457200">
              <a:spcBef>
                <a:spcPts val="0"/>
              </a:spcBef>
              <a:buSzTx/>
              <a:buNone/>
              <a:defRPr sz="3200">
                <a:latin typeface="Times New Roman"/>
                <a:ea typeface="Times New Roman"/>
                <a:cs typeface="Times New Roman"/>
                <a:sym typeface="Times New Roman"/>
              </a:defRPr>
            </a:pPr>
            <a:r>
              <a:t>“The whole of Torah, writes Sefat Emet, is a complex of </a:t>
            </a:r>
            <a:r>
              <a:rPr i="1"/>
              <a:t>hints</a:t>
            </a:r>
            <a:r>
              <a:t>, allusions to the unattainable.”  Zornberg, </a:t>
            </a:r>
            <a:r>
              <a:rPr i="1"/>
              <a:t>Bewilderments</a:t>
            </a:r>
            <a:r>
              <a:t>, p. 27</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Paradigm Addiction"/>
          <p:cNvSpPr txBox="1"/>
          <p:nvPr>
            <p:ph type="title"/>
          </p:nvPr>
        </p:nvSpPr>
        <p:spPr>
          <a:prstGeom prst="rect">
            <a:avLst/>
          </a:prstGeom>
        </p:spPr>
        <p:txBody>
          <a:bodyPr/>
          <a:lstStyle/>
          <a:p>
            <a:pPr/>
            <a:r>
              <a:t>Paradigm Addiction</a:t>
            </a:r>
          </a:p>
        </p:txBody>
      </p:sp>
      <p:sp>
        <p:nvSpPr>
          <p:cNvPr id="184" name="“These constructions have in common that they take certain premises for granted, as stipulations.  What is ‘given’ or assumed at the outset of our construction is neither bedrock reality out there, nor an a priori: it is always another constructed version of a world that we have taken as given for certain purposes . . . So, in effect, world making involves the transformation of worlds and world versions already made.”…"/>
          <p:cNvSpPr txBox="1"/>
          <p:nvPr>
            <p:ph type="body" idx="1"/>
          </p:nvPr>
        </p:nvSpPr>
        <p:spPr>
          <a:prstGeom prst="rect">
            <a:avLst/>
          </a:prstGeom>
        </p:spPr>
        <p:txBody>
          <a:bodyPr/>
          <a:lstStyle/>
          <a:p>
            <a:pPr marL="0" marR="416052" indent="0" defTabSz="416052">
              <a:spcBef>
                <a:spcPts val="900"/>
              </a:spcBef>
              <a:buSzTx/>
              <a:buNone/>
              <a:defRPr sz="3003">
                <a:latin typeface="Helvetica"/>
                <a:ea typeface="Helvetica"/>
                <a:cs typeface="Helvetica"/>
                <a:sym typeface="Helvetica"/>
              </a:defRPr>
            </a:pPr>
            <a:r>
              <a:t>“These constructions have in common that they take certain premises for granted, as stipulations.  What is ‘given’ or assumed at the outset of our construction is neither bedrock reality out there, nor an </a:t>
            </a:r>
            <a:r>
              <a:rPr i="1"/>
              <a:t>a priori</a:t>
            </a:r>
            <a:r>
              <a:t>: it is always another constructed version of a world that we have taken as given for certain purposes . . . So, in effect, world making involves the transformation of worlds and world versions already made.”</a:t>
            </a:r>
          </a:p>
          <a:p>
            <a:pPr marL="404495" indent="-404495" defTabSz="531622">
              <a:spcBef>
                <a:spcPts val="3800"/>
              </a:spcBef>
              <a:defRPr sz="3276">
                <a:latin typeface="Helvetica"/>
                <a:ea typeface="Helvetica"/>
                <a:cs typeface="Helvetica"/>
                <a:sym typeface="Helvetica"/>
              </a:defRPr>
            </a:pPr>
            <a:r>
              <a:t>Are you a product of your DNA? </a:t>
            </a:r>
          </a:p>
          <a:p>
            <a:pPr marL="404495" indent="-404495" defTabSz="531622">
              <a:spcBef>
                <a:spcPts val="3800"/>
              </a:spcBef>
              <a:defRPr sz="3276">
                <a:latin typeface="Helvetica"/>
                <a:ea typeface="Helvetica"/>
                <a:cs typeface="Helvetica"/>
                <a:sym typeface="Helvetica"/>
              </a:defRPr>
            </a:pPr>
            <a:r>
              <a:t>What about epigenetics?  - changes in organisms caused by modification of gene expression</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How do you believe?"/>
          <p:cNvSpPr txBox="1"/>
          <p:nvPr>
            <p:ph type="title"/>
          </p:nvPr>
        </p:nvSpPr>
        <p:spPr>
          <a:prstGeom prst="rect">
            <a:avLst/>
          </a:prstGeom>
        </p:spPr>
        <p:txBody>
          <a:bodyPr/>
          <a:lstStyle/>
          <a:p>
            <a:pPr/>
            <a:r>
              <a:rPr b="1">
                <a:latin typeface="Helvetica"/>
                <a:ea typeface="Helvetica"/>
                <a:cs typeface="Helvetica"/>
                <a:sym typeface="Helvetica"/>
              </a:rPr>
              <a:t>How</a:t>
            </a:r>
            <a:r>
              <a:t> do you believe?</a:t>
            </a:r>
          </a:p>
        </p:txBody>
      </p:sp>
      <p:sp>
        <p:nvSpPr>
          <p:cNvPr id="187" name="Is apologetics really persuasive?…"/>
          <p:cNvSpPr txBox="1"/>
          <p:nvPr>
            <p:ph type="body" idx="1"/>
          </p:nvPr>
        </p:nvSpPr>
        <p:spPr>
          <a:prstGeom prst="rect">
            <a:avLst/>
          </a:prstGeom>
        </p:spPr>
        <p:txBody>
          <a:bodyPr/>
          <a:lstStyle/>
          <a:p>
            <a:pPr>
              <a:defRPr>
                <a:latin typeface="Helvetica"/>
                <a:ea typeface="Helvetica"/>
                <a:cs typeface="Helvetica"/>
                <a:sym typeface="Helvetica"/>
              </a:defRPr>
            </a:pPr>
            <a:r>
              <a:t>Is apologetics really persuasive?</a:t>
            </a:r>
          </a:p>
          <a:p>
            <a:pPr>
              <a:defRPr>
                <a:latin typeface="Helvetica"/>
                <a:ea typeface="Helvetica"/>
                <a:cs typeface="Helvetica"/>
                <a:sym typeface="Helvetica"/>
              </a:defRPr>
            </a:pPr>
            <a:r>
              <a:t>Are there “meta” issues involved with all apologetics?</a:t>
            </a:r>
          </a:p>
          <a:p>
            <a:pPr>
              <a:defRPr>
                <a:latin typeface="Helvetica"/>
                <a:ea typeface="Helvetica"/>
                <a:cs typeface="Helvetica"/>
                <a:sym typeface="Helvetica"/>
              </a:defRPr>
            </a:pPr>
            <a:r>
              <a:t>Is exegesis a product of “meta-apologetics”?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Inside the Mind of the Writer"/>
          <p:cNvSpPr txBox="1"/>
          <p:nvPr>
            <p:ph type="title"/>
          </p:nvPr>
        </p:nvSpPr>
        <p:spPr>
          <a:prstGeom prst="rect">
            <a:avLst/>
          </a:prstGeom>
        </p:spPr>
        <p:txBody>
          <a:bodyPr/>
          <a:lstStyle>
            <a:lvl1pPr defTabSz="502412">
              <a:defRPr sz="6880"/>
            </a:lvl1pPr>
          </a:lstStyle>
          <a:p>
            <a:pPr/>
            <a:r>
              <a:t>Inside the Mind of the Writer</a:t>
            </a:r>
          </a:p>
        </p:txBody>
      </p:sp>
      <p:sp>
        <p:nvSpPr>
          <p:cNvPr id="190" name="Is exegesis simply an academic exercise?…"/>
          <p:cNvSpPr txBox="1"/>
          <p:nvPr>
            <p:ph type="body" idx="1"/>
          </p:nvPr>
        </p:nvSpPr>
        <p:spPr>
          <a:prstGeom prst="rect">
            <a:avLst/>
          </a:prstGeom>
        </p:spPr>
        <p:txBody>
          <a:bodyPr/>
          <a:lstStyle/>
          <a:p>
            <a:pPr>
              <a:defRPr>
                <a:latin typeface="Helvetica"/>
                <a:ea typeface="Helvetica"/>
                <a:cs typeface="Helvetica"/>
                <a:sym typeface="Helvetica"/>
              </a:defRPr>
            </a:pPr>
            <a:r>
              <a:t>Is exegesis simply an academic exercise?</a:t>
            </a:r>
          </a:p>
          <a:p>
            <a:pPr>
              <a:defRPr>
                <a:latin typeface="Helvetica"/>
                <a:ea typeface="Helvetica"/>
                <a:cs typeface="Helvetica"/>
                <a:sym typeface="Helvetica"/>
              </a:defRPr>
            </a:pPr>
            <a:r>
              <a:t>Explanation versus Interpretation</a:t>
            </a:r>
          </a:p>
          <a:p>
            <a:pPr>
              <a:defRPr>
                <a:latin typeface="Helvetica"/>
                <a:ea typeface="Helvetica"/>
                <a:cs typeface="Helvetica"/>
                <a:sym typeface="Helvetica"/>
              </a:defRPr>
            </a:pPr>
            <a:r>
              <a:t>Interpretation versus Application</a:t>
            </a:r>
          </a:p>
          <a:p>
            <a:pPr>
              <a:defRPr>
                <a:latin typeface="Helvetica"/>
                <a:ea typeface="Helvetica"/>
                <a:cs typeface="Helvetica"/>
                <a:sym typeface="Helvetica"/>
              </a:defRPr>
            </a:pPr>
            <a:r>
              <a:t>Application versus Expectation</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Knowing"/>
          <p:cNvSpPr txBox="1"/>
          <p:nvPr>
            <p:ph type="title"/>
          </p:nvPr>
        </p:nvSpPr>
        <p:spPr>
          <a:prstGeom prst="rect">
            <a:avLst/>
          </a:prstGeom>
        </p:spPr>
        <p:txBody>
          <a:bodyPr/>
          <a:lstStyle/>
          <a:p>
            <a:pPr/>
            <a:r>
              <a:t>Knowing</a:t>
            </a:r>
          </a:p>
        </p:txBody>
      </p:sp>
      <p:sp>
        <p:nvSpPr>
          <p:cNvPr id="193" name="How can you read a text that has no vowels, no punctuation?…"/>
          <p:cNvSpPr txBox="1"/>
          <p:nvPr>
            <p:ph type="body" idx="1"/>
          </p:nvPr>
        </p:nvSpPr>
        <p:spPr>
          <a:xfrm>
            <a:off x="952500" y="2609850"/>
            <a:ext cx="11099800" cy="6286500"/>
          </a:xfrm>
          <a:prstGeom prst="rect">
            <a:avLst/>
          </a:prstGeom>
        </p:spPr>
        <p:txBody>
          <a:bodyPr/>
          <a:lstStyle/>
          <a:p>
            <a:pPr marL="0" marR="374904" indent="0" defTabSz="374904">
              <a:spcBef>
                <a:spcPts val="800"/>
              </a:spcBef>
              <a:buSzTx/>
              <a:buNone/>
              <a:defRPr sz="2788">
                <a:latin typeface="Times New Roman"/>
                <a:ea typeface="Times New Roman"/>
                <a:cs typeface="Times New Roman"/>
                <a:sym typeface="Times New Roman"/>
              </a:defRPr>
            </a:pPr>
            <a:r>
              <a:t>How can you read a text that has no vowels, no punctuation?</a:t>
            </a:r>
          </a:p>
          <a:p>
            <a:pPr marL="0" marR="374904" indent="0" defTabSz="374904">
              <a:spcBef>
                <a:spcPts val="800"/>
              </a:spcBef>
              <a:buSzTx/>
              <a:buNone/>
              <a:defRPr sz="2788">
                <a:latin typeface="Times New Roman"/>
                <a:ea typeface="Times New Roman"/>
                <a:cs typeface="Times New Roman"/>
                <a:sym typeface="Times New Roman"/>
              </a:defRPr>
            </a:pPr>
            <a:r>
              <a:t>You must know what it says before you can say what it says.  How?</a:t>
            </a:r>
          </a:p>
          <a:p>
            <a:pPr marL="0" marR="374904" indent="0" defTabSz="374904">
              <a:spcBef>
                <a:spcPts val="800"/>
              </a:spcBef>
              <a:buSzTx/>
              <a:buNone/>
              <a:defRPr sz="2788">
                <a:latin typeface="Times New Roman"/>
                <a:ea typeface="Times New Roman"/>
                <a:cs typeface="Times New Roman"/>
                <a:sym typeface="Times New Roman"/>
              </a:defRPr>
            </a:pPr>
          </a:p>
          <a:p>
            <a:pPr marL="0" marR="374904" indent="0" defTabSz="374904">
              <a:spcBef>
                <a:spcPts val="800"/>
              </a:spcBef>
              <a:buSzTx/>
              <a:buNone/>
              <a:defRPr sz="2788">
                <a:latin typeface="Times New Roman"/>
                <a:ea typeface="Times New Roman"/>
                <a:cs typeface="Times New Roman"/>
                <a:sym typeface="Times New Roman"/>
              </a:defRPr>
            </a:pPr>
            <a:r>
              <a:t>Every act of reading is an act of interpreting.</a:t>
            </a:r>
          </a:p>
          <a:p>
            <a:pPr marL="0" marR="374904" indent="0" defTabSz="374904">
              <a:spcBef>
                <a:spcPts val="800"/>
              </a:spcBef>
              <a:buSzTx/>
              <a:buNone/>
              <a:defRPr sz="2788">
                <a:latin typeface="Times New Roman"/>
                <a:ea typeface="Times New Roman"/>
                <a:cs typeface="Times New Roman"/>
                <a:sym typeface="Times New Roman"/>
              </a:defRPr>
            </a:pPr>
            <a:r>
              <a:t>The text must become </a:t>
            </a:r>
            <a:r>
              <a:rPr i="1"/>
              <a:t>your text!</a:t>
            </a:r>
            <a:endParaRPr i="1"/>
          </a:p>
          <a:p>
            <a:pPr marL="0" marR="374904" indent="0" defTabSz="374904">
              <a:spcBef>
                <a:spcPts val="800"/>
              </a:spcBef>
              <a:buSzTx/>
              <a:buNone/>
              <a:defRPr sz="2788">
                <a:latin typeface="Times New Roman"/>
                <a:ea typeface="Times New Roman"/>
                <a:cs typeface="Times New Roman"/>
                <a:sym typeface="Times New Roman"/>
              </a:defRPr>
            </a:pPr>
            <a:endParaRPr i="1"/>
          </a:p>
          <a:p>
            <a:pPr marL="0" marR="374904" indent="0" defTabSz="374904">
              <a:spcBef>
                <a:spcPts val="800"/>
              </a:spcBef>
              <a:buSzTx/>
              <a:buNone/>
              <a:defRPr sz="2542">
                <a:latin typeface="Times New Roman"/>
                <a:ea typeface="Times New Roman"/>
                <a:cs typeface="Times New Roman"/>
                <a:sym typeface="Times New Roman"/>
              </a:defRPr>
            </a:pPr>
            <a:r>
              <a:t>“What I began to see was that the Bible is not essentially, as I had always more or less supposed, a book of ethical principles, or moral exhortations, of cautionary tales about exemplary people, of uplifting thoughts.  I saw it instead as a great, tattered compendium of writings, the underlying and unifying purpose of all of which is to show how God works through the Jacobs and Jabboks of history to make himself known to the world and to draw the world back to himself.” Frederick Buechner, </a:t>
            </a:r>
            <a:r>
              <a:rPr i="1"/>
              <a:t>Listening to Your Life</a:t>
            </a:r>
            <a:r>
              <a:t> p. 35.</a:t>
            </a:r>
          </a:p>
          <a:p>
            <a:pPr marL="0" marR="374904" indent="0" defTabSz="374904">
              <a:spcBef>
                <a:spcPts val="800"/>
              </a:spcBef>
              <a:buSzTx/>
              <a:buNone/>
              <a:defRPr sz="984">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he Categories"/>
          <p:cNvSpPr txBox="1"/>
          <p:nvPr>
            <p:ph type="title"/>
          </p:nvPr>
        </p:nvSpPr>
        <p:spPr>
          <a:prstGeom prst="rect">
            <a:avLst/>
          </a:prstGeom>
        </p:spPr>
        <p:txBody>
          <a:bodyPr/>
          <a:lstStyle/>
          <a:p>
            <a:pPr/>
            <a:r>
              <a:t>The Categories</a:t>
            </a:r>
          </a:p>
        </p:txBody>
      </p:sp>
      <p:sp>
        <p:nvSpPr>
          <p:cNvPr id="196" name="Exegesis - what did the author write to the audience?…"/>
          <p:cNvSpPr txBox="1"/>
          <p:nvPr>
            <p:ph type="body" idx="1"/>
          </p:nvPr>
        </p:nvSpPr>
        <p:spPr>
          <a:prstGeom prst="rect">
            <a:avLst/>
          </a:prstGeom>
        </p:spPr>
        <p:txBody>
          <a:bodyPr/>
          <a:lstStyle/>
          <a:p>
            <a:pPr>
              <a:defRPr>
                <a:latin typeface="Helvetica"/>
                <a:ea typeface="Helvetica"/>
                <a:cs typeface="Helvetica"/>
                <a:sym typeface="Helvetica"/>
              </a:defRPr>
            </a:pPr>
            <a:r>
              <a:t>Exegesis - what did the author write to the audience?</a:t>
            </a:r>
          </a:p>
          <a:p>
            <a:pPr>
              <a:defRPr>
                <a:latin typeface="Helvetica"/>
                <a:ea typeface="Helvetica"/>
                <a:cs typeface="Helvetica"/>
                <a:sym typeface="Helvetica"/>
              </a:defRPr>
            </a:pPr>
            <a:r>
              <a:t>Interpretation - what does the text mean to that audience?</a:t>
            </a:r>
          </a:p>
          <a:p>
            <a:pPr>
              <a:defRPr>
                <a:latin typeface="Helvetica"/>
                <a:ea typeface="Helvetica"/>
                <a:cs typeface="Helvetica"/>
                <a:sym typeface="Helvetica"/>
              </a:defRPr>
            </a:pPr>
            <a:r>
              <a:t>Application - can the text be applied to us today?</a:t>
            </a:r>
          </a:p>
          <a:p>
            <a:pPr>
              <a:defRPr>
                <a:latin typeface="Helvetica"/>
                <a:ea typeface="Helvetica"/>
                <a:cs typeface="Helvetica"/>
                <a:sym typeface="Helvetica"/>
              </a:defRPr>
            </a:pPr>
            <a:r>
              <a:t>Devotion - how does the text make you feel?</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Meaning and Exegesis"/>
          <p:cNvSpPr txBox="1"/>
          <p:nvPr>
            <p:ph type="title"/>
          </p:nvPr>
        </p:nvSpPr>
        <p:spPr>
          <a:prstGeom prst="rect">
            <a:avLst/>
          </a:prstGeom>
        </p:spPr>
        <p:txBody>
          <a:bodyPr/>
          <a:lstStyle/>
          <a:p>
            <a:pPr/>
            <a:r>
              <a:t>Meaning and Exegesis</a:t>
            </a:r>
          </a:p>
        </p:txBody>
      </p:sp>
      <p:sp>
        <p:nvSpPr>
          <p:cNvPr id="199" name="A characteristic of the biblical narrative:  open-ended…"/>
          <p:cNvSpPr txBox="1"/>
          <p:nvPr>
            <p:ph type="body" idx="1"/>
          </p:nvPr>
        </p:nvSpPr>
        <p:spPr>
          <a:prstGeom prst="rect">
            <a:avLst/>
          </a:prstGeom>
        </p:spPr>
        <p:txBody>
          <a:bodyPr/>
          <a:lstStyle/>
          <a:p>
            <a:pPr>
              <a:defRPr>
                <a:latin typeface="Helvetica"/>
                <a:ea typeface="Helvetica"/>
                <a:cs typeface="Helvetica"/>
                <a:sym typeface="Helvetica"/>
              </a:defRPr>
            </a:pPr>
            <a:r>
              <a:t>A characteristic of the biblical narrative:  open-ended</a:t>
            </a:r>
          </a:p>
          <a:p>
            <a:pPr marL="0" indent="0">
              <a:buSzTx/>
              <a:buNone/>
              <a:defRPr sz="3300"/>
            </a:pPr>
          </a:p>
          <a:p>
            <a:pPr marL="0" marR="457200" indent="0" defTabSz="457200">
              <a:spcBef>
                <a:spcPts val="1000"/>
              </a:spcBef>
              <a:buSzTx/>
              <a:buNone/>
              <a:defRPr sz="3300">
                <a:latin typeface="Helvetica"/>
                <a:ea typeface="Helvetica"/>
                <a:cs typeface="Helvetica"/>
                <a:sym typeface="Helvetica"/>
              </a:defRPr>
            </a:pPr>
            <a:r>
              <a:t>“The world is seen as offering all sorts of access to human understanding, but there is also no absolute fit between the nature of reality and the human mind.  The biblical tale is fashioned in ways that repeatedly remind us of that ontological discrepancy.”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Is Exegesis Possible"/>
          <p:cNvSpPr txBox="1"/>
          <p:nvPr>
            <p:ph type="title"/>
          </p:nvPr>
        </p:nvSpPr>
        <p:spPr>
          <a:prstGeom prst="rect">
            <a:avLst/>
          </a:prstGeom>
        </p:spPr>
        <p:txBody>
          <a:bodyPr/>
          <a:lstStyle/>
          <a:p>
            <a:pPr/>
            <a:r>
              <a:t>Is Exegesis Possible</a:t>
            </a:r>
          </a:p>
        </p:txBody>
      </p:sp>
      <p:sp>
        <p:nvSpPr>
          <p:cNvPr id="202" name="What if your view of the meaning of the text does not fit the normative view?…"/>
          <p:cNvSpPr txBox="1"/>
          <p:nvPr>
            <p:ph type="body" idx="1"/>
          </p:nvPr>
        </p:nvSpPr>
        <p:spPr>
          <a:prstGeom prst="rect">
            <a:avLst/>
          </a:prstGeom>
        </p:spPr>
        <p:txBody>
          <a:bodyPr/>
          <a:lstStyle/>
          <a:p>
            <a:pPr>
              <a:defRPr>
                <a:latin typeface="Helvetica"/>
                <a:ea typeface="Helvetica"/>
                <a:cs typeface="Helvetica"/>
                <a:sym typeface="Helvetica"/>
              </a:defRPr>
            </a:pPr>
            <a:r>
              <a:t>What if your view of the meaning of the text does not fit the normative view?</a:t>
            </a:r>
          </a:p>
          <a:p>
            <a:pPr>
              <a:defRPr>
                <a:latin typeface="Helvetica"/>
                <a:ea typeface="Helvetica"/>
                <a:cs typeface="Helvetica"/>
                <a:sym typeface="Helvetica"/>
              </a:defRPr>
            </a:pPr>
            <a:r>
              <a:t>Who is a heretic?</a:t>
            </a:r>
          </a:p>
          <a:p>
            <a:pPr>
              <a:defRPr>
                <a:latin typeface="Helvetica"/>
                <a:ea typeface="Helvetica"/>
                <a:cs typeface="Helvetica"/>
                <a:sym typeface="Helvetica"/>
              </a:defRPr>
            </a:pPr>
            <a:r>
              <a:t>How can we listen to competing viewpoints if our exegesis is formed by doctrinal rigidity?</a:t>
            </a:r>
          </a:p>
          <a:p>
            <a:pPr>
              <a:defRPr>
                <a:latin typeface="Helvetica"/>
                <a:ea typeface="Helvetica"/>
                <a:cs typeface="Helvetica"/>
                <a:sym typeface="Helvetica"/>
              </a:defRPr>
            </a:pPr>
            <a:r>
              <a:t>What is the purpose of doctrine?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raditional Elements"/>
          <p:cNvSpPr txBox="1"/>
          <p:nvPr>
            <p:ph type="title"/>
          </p:nvPr>
        </p:nvSpPr>
        <p:spPr>
          <a:prstGeom prst="rect">
            <a:avLst/>
          </a:prstGeom>
        </p:spPr>
        <p:txBody>
          <a:bodyPr/>
          <a:lstStyle/>
          <a:p>
            <a:pPr/>
            <a:r>
              <a:t>Traditional Elements</a:t>
            </a:r>
          </a:p>
        </p:txBody>
      </p:sp>
      <p:sp>
        <p:nvSpPr>
          <p:cNvPr id="126" name="Context…"/>
          <p:cNvSpPr txBox="1"/>
          <p:nvPr>
            <p:ph type="body" idx="1"/>
          </p:nvPr>
        </p:nvSpPr>
        <p:spPr>
          <a:prstGeom prst="rect">
            <a:avLst/>
          </a:prstGeom>
        </p:spPr>
        <p:txBody>
          <a:bodyPr/>
          <a:lstStyle/>
          <a:p>
            <a:pPr/>
            <a:r>
              <a:t>Context</a:t>
            </a:r>
          </a:p>
          <a:p>
            <a:pPr/>
            <a:r>
              <a:t>Ecclesiastical History</a:t>
            </a:r>
          </a:p>
          <a:p>
            <a:pPr/>
            <a:r>
              <a:t>Culture</a:t>
            </a:r>
          </a:p>
          <a:p>
            <a:pPr/>
            <a:r>
              <a:t>Audience</a:t>
            </a:r>
          </a:p>
          <a:p>
            <a:pPr/>
            <a:r>
              <a:t>Language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That Warm Feeling"/>
          <p:cNvSpPr txBox="1"/>
          <p:nvPr>
            <p:ph type="title"/>
          </p:nvPr>
        </p:nvSpPr>
        <p:spPr>
          <a:prstGeom prst="rect">
            <a:avLst/>
          </a:prstGeom>
        </p:spPr>
        <p:txBody>
          <a:bodyPr/>
          <a:lstStyle/>
          <a:p>
            <a:pPr/>
            <a:r>
              <a:t>That Warm Feeling</a:t>
            </a:r>
          </a:p>
        </p:txBody>
      </p:sp>
      <p:sp>
        <p:nvSpPr>
          <p:cNvPr id="205" name="In the end, what really matters?…"/>
          <p:cNvSpPr txBox="1"/>
          <p:nvPr>
            <p:ph type="body" idx="1"/>
          </p:nvPr>
        </p:nvSpPr>
        <p:spPr>
          <a:prstGeom prst="rect">
            <a:avLst/>
          </a:prstGeom>
        </p:spPr>
        <p:txBody>
          <a:bodyPr/>
          <a:lstStyle/>
          <a:p>
            <a:pPr marL="0" indent="0" algn="ctr">
              <a:buSzTx/>
              <a:buNone/>
              <a:defRPr>
                <a:latin typeface="Helvetica"/>
                <a:ea typeface="Helvetica"/>
                <a:cs typeface="Helvetica"/>
                <a:sym typeface="Helvetica"/>
              </a:defRPr>
            </a:pPr>
            <a:r>
              <a:t>In the end, what really matters?</a:t>
            </a:r>
          </a:p>
          <a:p>
            <a:pPr marL="0" indent="0" algn="ctr">
              <a:buSzTx/>
              <a:buNone/>
              <a:defRPr>
                <a:latin typeface="Helvetica"/>
                <a:ea typeface="Helvetica"/>
                <a:cs typeface="Helvetica"/>
                <a:sym typeface="Helvetica"/>
              </a:defRPr>
            </a:pPr>
            <a:r>
              <a:t>What if exegesis is </a:t>
            </a:r>
            <a:r>
              <a:rPr i="1"/>
              <a:t>emotional</a:t>
            </a:r>
            <a:r>
              <a:t>?</a:t>
            </a:r>
          </a:p>
          <a:p>
            <a:pPr marL="0" indent="0" algn="ctr">
              <a:buSzTx/>
              <a:buNone/>
              <a:defRPr>
                <a:latin typeface="Helvetica"/>
                <a:ea typeface="Helvetica"/>
                <a:cs typeface="Helvetica"/>
                <a:sym typeface="Helvetica"/>
              </a:defRPr>
            </a:pPr>
            <a:r>
              <a:t>What if it were </a:t>
            </a:r>
            <a:r>
              <a:rPr i="1"/>
              <a:t>intended</a:t>
            </a:r>
            <a:r>
              <a:t> to be emotional?</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What Must Be Added"/>
          <p:cNvSpPr txBox="1"/>
          <p:nvPr>
            <p:ph type="title"/>
          </p:nvPr>
        </p:nvSpPr>
        <p:spPr>
          <a:prstGeom prst="rect">
            <a:avLst/>
          </a:prstGeom>
        </p:spPr>
        <p:txBody>
          <a:bodyPr/>
          <a:lstStyle/>
          <a:p>
            <a:pPr/>
            <a:r>
              <a:t>What Must Be Added</a:t>
            </a:r>
          </a:p>
        </p:txBody>
      </p:sp>
      <p:sp>
        <p:nvSpPr>
          <p:cNvPr id="129" name="Social/Political Sitz-im-Leben…"/>
          <p:cNvSpPr txBox="1"/>
          <p:nvPr>
            <p:ph type="body" idx="1"/>
          </p:nvPr>
        </p:nvSpPr>
        <p:spPr>
          <a:xfrm>
            <a:off x="1079500" y="2609850"/>
            <a:ext cx="11099800" cy="6286500"/>
          </a:xfrm>
          <a:prstGeom prst="rect">
            <a:avLst/>
          </a:prstGeom>
        </p:spPr>
        <p:txBody>
          <a:bodyPr/>
          <a:lstStyle/>
          <a:p>
            <a:pPr/>
            <a:r>
              <a:t>Social/Political </a:t>
            </a:r>
            <a:r>
              <a:rPr i="1">
                <a:latin typeface="Helvetica"/>
                <a:ea typeface="Helvetica"/>
                <a:cs typeface="Helvetica"/>
                <a:sym typeface="Helvetica"/>
              </a:rPr>
              <a:t>Sitz-im-Leben</a:t>
            </a:r>
            <a:endParaRPr i="1">
              <a:latin typeface="Helvetica"/>
              <a:ea typeface="Helvetica"/>
              <a:cs typeface="Helvetica"/>
              <a:sym typeface="Helvetica"/>
            </a:endParaRPr>
          </a:p>
          <a:p>
            <a:pPr/>
            <a:r>
              <a:t>History of the Author and Audience</a:t>
            </a:r>
          </a:p>
          <a:p>
            <a:pPr/>
            <a:r>
              <a:t>Purpose</a:t>
            </a:r>
          </a:p>
          <a:p>
            <a:pPr/>
            <a:r>
              <a:t>meta-message - listening with eye, ear and heart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he Spirit"/>
          <p:cNvSpPr txBox="1"/>
          <p:nvPr>
            <p:ph type="title"/>
          </p:nvPr>
        </p:nvSpPr>
        <p:spPr>
          <a:prstGeom prst="rect">
            <a:avLst/>
          </a:prstGeom>
        </p:spPr>
        <p:txBody>
          <a:bodyPr/>
          <a:lstStyle/>
          <a:p>
            <a:pPr/>
            <a:r>
              <a:t>The Spirit</a:t>
            </a:r>
          </a:p>
        </p:txBody>
      </p:sp>
      <p:sp>
        <p:nvSpPr>
          <p:cNvPr id="132" name="Is there a spiritual requirement for exegesis?…"/>
          <p:cNvSpPr txBox="1"/>
          <p:nvPr>
            <p:ph type="body" idx="1"/>
          </p:nvPr>
        </p:nvSpPr>
        <p:spPr>
          <a:prstGeom prst="rect">
            <a:avLst/>
          </a:prstGeom>
        </p:spPr>
        <p:txBody>
          <a:bodyPr/>
          <a:lstStyle/>
          <a:p>
            <a:pPr/>
            <a:r>
              <a:t>Is there a spiritual </a:t>
            </a:r>
            <a:r>
              <a:rPr b="1" i="1">
                <a:latin typeface="Helvetica"/>
                <a:ea typeface="Helvetica"/>
                <a:cs typeface="Helvetica"/>
                <a:sym typeface="Helvetica"/>
              </a:rPr>
              <a:t>requirement</a:t>
            </a:r>
            <a:r>
              <a:t> for exegesis?</a:t>
            </a:r>
          </a:p>
          <a:p>
            <a:pPr/>
          </a:p>
          <a:p>
            <a:pPr marL="0" indent="0" defTabSz="457200">
              <a:spcBef>
                <a:spcPts val="0"/>
              </a:spcBef>
              <a:buSzTx/>
              <a:buNone/>
              <a:defRPr sz="3200">
                <a:latin typeface="Helvetica Neue"/>
                <a:ea typeface="Helvetica Neue"/>
                <a:cs typeface="Helvetica Neue"/>
                <a:sym typeface="Helvetica Neue"/>
              </a:defRPr>
            </a:pPr>
            <a:r>
              <a:t>The person without the Spirit does not accept the things that come from the Spirit of God but considers them foolishness, and cannot understand them because they are discerned only through the Spirit. 1 Cor. 2:14</a:t>
            </a:r>
          </a:p>
          <a:p>
            <a:pPr/>
            <a:r>
              <a:t>If so, is it reliable?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Exegesis vs."/>
          <p:cNvSpPr txBox="1"/>
          <p:nvPr>
            <p:ph type="title"/>
          </p:nvPr>
        </p:nvSpPr>
        <p:spPr>
          <a:prstGeom prst="rect">
            <a:avLst/>
          </a:prstGeom>
        </p:spPr>
        <p:txBody>
          <a:bodyPr/>
          <a:lstStyle/>
          <a:p>
            <a:pPr/>
            <a:r>
              <a:t>Exegesis vs. </a:t>
            </a:r>
          </a:p>
        </p:txBody>
      </p:sp>
      <p:sp>
        <p:nvSpPr>
          <p:cNvPr id="135" name="Application…"/>
          <p:cNvSpPr txBox="1"/>
          <p:nvPr>
            <p:ph type="body" idx="1"/>
          </p:nvPr>
        </p:nvSpPr>
        <p:spPr>
          <a:prstGeom prst="rect">
            <a:avLst/>
          </a:prstGeom>
        </p:spPr>
        <p:txBody>
          <a:bodyPr/>
          <a:lstStyle/>
          <a:p>
            <a:pPr>
              <a:defRPr>
                <a:latin typeface="Helvetica"/>
                <a:ea typeface="Helvetica"/>
                <a:cs typeface="Helvetica"/>
                <a:sym typeface="Helvetica"/>
              </a:defRPr>
            </a:pPr>
            <a:r>
              <a:t>Application</a:t>
            </a:r>
          </a:p>
          <a:p>
            <a:pPr>
              <a:defRPr>
                <a:latin typeface="Helvetica"/>
                <a:ea typeface="Helvetica"/>
                <a:cs typeface="Helvetica"/>
                <a:sym typeface="Helvetica"/>
              </a:defRPr>
            </a:pPr>
            <a:r>
              <a:t>Devotion</a:t>
            </a:r>
          </a:p>
          <a:p>
            <a:pPr>
              <a:defRPr>
                <a:latin typeface="Helvetica"/>
                <a:ea typeface="Helvetica"/>
                <a:cs typeface="Helvetica"/>
                <a:sym typeface="Helvetica"/>
              </a:defRPr>
            </a:pPr>
            <a:r>
              <a:t>Interpretation</a:t>
            </a:r>
          </a:p>
          <a:p>
            <a:pPr>
              <a:defRPr>
                <a:latin typeface="Helvetica"/>
                <a:ea typeface="Helvetica"/>
                <a:cs typeface="Helvetica"/>
                <a:sym typeface="Helvetica"/>
              </a:defRPr>
            </a:pPr>
            <a:r>
              <a:t>Theology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he Mother Tongue Syndrome"/>
          <p:cNvSpPr txBox="1"/>
          <p:nvPr>
            <p:ph type="title"/>
          </p:nvPr>
        </p:nvSpPr>
        <p:spPr>
          <a:prstGeom prst="rect">
            <a:avLst/>
          </a:prstGeom>
        </p:spPr>
        <p:txBody>
          <a:bodyPr/>
          <a:lstStyle>
            <a:lvl1pPr defTabSz="490727">
              <a:defRPr sz="6719"/>
            </a:lvl1pPr>
          </a:lstStyle>
          <a:p>
            <a:pPr/>
            <a:r>
              <a:t>The Mother Tongue Syndrome</a:t>
            </a:r>
          </a:p>
        </p:txBody>
      </p:sp>
      <p:sp>
        <p:nvSpPr>
          <p:cNvPr id="138" name="What can’t be written - Kushner…"/>
          <p:cNvSpPr txBox="1"/>
          <p:nvPr>
            <p:ph type="body" idx="1"/>
          </p:nvPr>
        </p:nvSpPr>
        <p:spPr>
          <a:prstGeom prst="rect">
            <a:avLst/>
          </a:prstGeom>
        </p:spPr>
        <p:txBody>
          <a:bodyPr/>
          <a:lstStyle/>
          <a:p>
            <a:pPr>
              <a:defRPr>
                <a:latin typeface="Helvetica"/>
                <a:ea typeface="Helvetica"/>
                <a:cs typeface="Helvetica"/>
                <a:sym typeface="Helvetica"/>
              </a:defRPr>
            </a:pPr>
            <a:r>
              <a:t>What can’t be written - Kushner</a:t>
            </a:r>
          </a:p>
          <a:p>
            <a:pPr>
              <a:defRPr>
                <a:latin typeface="Helvetica"/>
                <a:ea typeface="Helvetica"/>
                <a:cs typeface="Helvetica"/>
                <a:sym typeface="Helvetica"/>
              </a:defRPr>
            </a:pPr>
            <a:r>
              <a:t>Between the lines - Heschel</a:t>
            </a:r>
          </a:p>
          <a:p>
            <a:pPr>
              <a:defRPr>
                <a:latin typeface="Helvetica"/>
                <a:ea typeface="Helvetica"/>
                <a:cs typeface="Helvetica"/>
                <a:sym typeface="Helvetica"/>
              </a:defRPr>
            </a:pPr>
            <a:r>
              <a:t>Implied emotion - Sarna</a:t>
            </a:r>
          </a:p>
          <a:p>
            <a:pPr>
              <a:defRPr>
                <a:latin typeface="Helvetica"/>
                <a:ea typeface="Helvetica"/>
                <a:cs typeface="Helvetica"/>
                <a:sym typeface="Helvetica"/>
              </a:defRPr>
            </a:pPr>
            <a:r>
              <a:t>The “story” - Sacks</a:t>
            </a:r>
          </a:p>
          <a:p>
            <a:pPr>
              <a:defRPr>
                <a:latin typeface="Helvetica"/>
                <a:ea typeface="Helvetica"/>
                <a:cs typeface="Helvetica"/>
                <a:sym typeface="Helvetica"/>
              </a:defRPr>
            </a:pPr>
            <a:r>
              <a:t>Listen to a native - but even then, “How do you say?”</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Genre"/>
          <p:cNvSpPr txBox="1"/>
          <p:nvPr>
            <p:ph type="title"/>
          </p:nvPr>
        </p:nvSpPr>
        <p:spPr>
          <a:prstGeom prst="rect">
            <a:avLst/>
          </a:prstGeom>
        </p:spPr>
        <p:txBody>
          <a:bodyPr/>
          <a:lstStyle/>
          <a:p>
            <a:pPr/>
            <a:r>
              <a:t>Genre</a:t>
            </a:r>
          </a:p>
        </p:txBody>
      </p:sp>
      <p:sp>
        <p:nvSpPr>
          <p:cNvPr id="141" name="What happens when we think of the Bible as literature?…"/>
          <p:cNvSpPr txBox="1"/>
          <p:nvPr>
            <p:ph type="body" idx="1"/>
          </p:nvPr>
        </p:nvSpPr>
        <p:spPr>
          <a:prstGeom prst="rect">
            <a:avLst/>
          </a:prstGeom>
        </p:spPr>
        <p:txBody>
          <a:bodyPr/>
          <a:lstStyle/>
          <a:p>
            <a:pPr>
              <a:defRPr>
                <a:latin typeface="Helvetica"/>
                <a:ea typeface="Helvetica"/>
                <a:cs typeface="Helvetica"/>
                <a:sym typeface="Helvetica"/>
              </a:defRPr>
            </a:pPr>
            <a:r>
              <a:t>What happens when we think of the Bible as literature?</a:t>
            </a:r>
          </a:p>
          <a:p>
            <a:pPr>
              <a:defRPr>
                <a:latin typeface="Helvetica"/>
                <a:ea typeface="Helvetica"/>
                <a:cs typeface="Helvetica"/>
                <a:sym typeface="Helvetica"/>
              </a:defRPr>
            </a:pPr>
            <a:r>
              <a:t>Are the clothes always the same?</a:t>
            </a:r>
          </a:p>
          <a:p>
            <a:pPr>
              <a:defRPr>
                <a:latin typeface="Helvetica"/>
                <a:ea typeface="Helvetica"/>
                <a:cs typeface="Helvetica"/>
                <a:sym typeface="Helvetica"/>
              </a:defRPr>
            </a:pPr>
            <a:r>
              <a:t>Where did we get the idea that the Bible operates differently from all other sacred material?</a:t>
            </a:r>
          </a:p>
          <a:p>
            <a:pPr>
              <a:defRPr>
                <a:latin typeface="Helvetica"/>
                <a:ea typeface="Helvetica"/>
                <a:cs typeface="Helvetica"/>
                <a:sym typeface="Helvetica"/>
              </a:defRPr>
            </a:pPr>
            <a:r>
              <a:t>What about the Quran?  The Vedas?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Inspiration"/>
          <p:cNvSpPr txBox="1"/>
          <p:nvPr>
            <p:ph type="title"/>
          </p:nvPr>
        </p:nvSpPr>
        <p:spPr>
          <a:prstGeom prst="rect">
            <a:avLst/>
          </a:prstGeom>
        </p:spPr>
        <p:txBody>
          <a:bodyPr/>
          <a:lstStyle/>
          <a:p>
            <a:pPr/>
            <a:r>
              <a:t>Inspiration</a:t>
            </a:r>
          </a:p>
        </p:txBody>
      </p:sp>
      <p:sp>
        <p:nvSpPr>
          <p:cNvPr id="144" name="Inspired - sacred - canon…"/>
          <p:cNvSpPr txBox="1"/>
          <p:nvPr>
            <p:ph type="body" idx="1"/>
          </p:nvPr>
        </p:nvSpPr>
        <p:spPr>
          <a:prstGeom prst="rect">
            <a:avLst/>
          </a:prstGeom>
        </p:spPr>
        <p:txBody>
          <a:bodyPr/>
          <a:lstStyle/>
          <a:p>
            <a:pPr>
              <a:defRPr>
                <a:latin typeface="Helvetica"/>
                <a:ea typeface="Helvetica"/>
                <a:cs typeface="Helvetica"/>
                <a:sym typeface="Helvetica"/>
              </a:defRPr>
            </a:pPr>
            <a:r>
              <a:t>Inspired - sacred - canon</a:t>
            </a:r>
          </a:p>
          <a:p>
            <a:pPr>
              <a:defRPr>
                <a:latin typeface="Helvetica"/>
                <a:ea typeface="Helvetica"/>
                <a:cs typeface="Helvetica"/>
                <a:sym typeface="Helvetica"/>
              </a:defRPr>
            </a:pPr>
            <a:r>
              <a:t>The box of doctrine - vouchsafe the faith - the quest for certainty</a:t>
            </a:r>
          </a:p>
          <a:p>
            <a:pPr>
              <a:defRPr>
                <a:latin typeface="Helvetica"/>
                <a:ea typeface="Helvetica"/>
                <a:cs typeface="Helvetica"/>
                <a:sym typeface="Helvetica"/>
              </a:defRPr>
            </a:pPr>
            <a:r>
              <a:t>Yesterday’s newspaper</a:t>
            </a: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