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snapToGrid="0" snapToObjects="1">
      <p:cViewPr varScale="1">
        <p:scale>
          <a:sx n="82" d="100"/>
          <a:sy n="82" d="100"/>
        </p:scale>
        <p:origin x="148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–Johnny Appleseed</a:t>
            </a:r>
          </a:p>
        </p:txBody>
      </p:sp>
      <p:sp>
        <p:nvSpPr>
          <p:cNvPr id="94" name="“Type a quote here.”"/>
          <p:cNvSpPr txBox="1">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812800" y="0"/>
            <a:ext cx="15232066" cy="101600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06550" y="635000"/>
            <a:ext cx="9779000" cy="6522729"/>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2717800" y="635000"/>
            <a:ext cx="12357100" cy="8238067"/>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idx="13"/>
          </p:nvPr>
        </p:nvSpPr>
        <p:spPr>
          <a:xfrm>
            <a:off x="4533900" y="2603500"/>
            <a:ext cx="942975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680200" y="5026947"/>
            <a:ext cx="6057901" cy="4040705"/>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502400" y="886747"/>
            <a:ext cx="5867400" cy="3911601"/>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2374900" y="889000"/>
            <a:ext cx="11976100" cy="7984067"/>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HE BIG 10"/>
          <p:cNvSpPr txBox="1">
            <a:spLocks noGrp="1"/>
          </p:cNvSpPr>
          <p:nvPr>
            <p:ph type="ctrTitle"/>
          </p:nvPr>
        </p:nvSpPr>
        <p:spPr>
          <a:prstGeom prst="rect">
            <a:avLst/>
          </a:prstGeom>
        </p:spPr>
        <p:txBody>
          <a:bodyPr/>
          <a:lstStyle/>
          <a:p>
            <a:r>
              <a:t>THE BIG 10</a:t>
            </a:r>
          </a:p>
        </p:txBody>
      </p:sp>
      <p:sp>
        <p:nvSpPr>
          <p:cNvPr id="120" name="and a few more"/>
          <p:cNvSpPr txBox="1">
            <a:spLocks noGrp="1"/>
          </p:cNvSpPr>
          <p:nvPr>
            <p:ph type="subTitle" sz="quarter" idx="1"/>
          </p:nvPr>
        </p:nvSpPr>
        <p:spPr>
          <a:prstGeom prst="rect">
            <a:avLst/>
          </a:prstGeom>
        </p:spPr>
        <p:txBody>
          <a:bodyPr/>
          <a:lstStyle/>
          <a:p>
            <a:r>
              <a:t>and a few more</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9"/>
          <p:cNvSpPr txBox="1">
            <a:spLocks noGrp="1"/>
          </p:cNvSpPr>
          <p:nvPr>
            <p:ph type="title"/>
          </p:nvPr>
        </p:nvSpPr>
        <p:spPr>
          <a:prstGeom prst="rect">
            <a:avLst/>
          </a:prstGeom>
        </p:spPr>
        <p:txBody>
          <a:bodyPr/>
          <a:lstStyle/>
          <a:p>
            <a:r>
              <a:t>9</a:t>
            </a:r>
          </a:p>
        </p:txBody>
      </p:sp>
      <p:sp>
        <p:nvSpPr>
          <p:cNvPr id="147" name="Inspired does not mean accurate OR…"/>
          <p:cNvSpPr txBox="1">
            <a:spLocks noGrp="1"/>
          </p:cNvSpPr>
          <p:nvPr>
            <p:ph type="body" idx="1"/>
          </p:nvPr>
        </p:nvSpPr>
        <p:spPr>
          <a:prstGeom prst="rect">
            <a:avLst/>
          </a:prstGeom>
        </p:spPr>
        <p:txBody>
          <a:bodyPr/>
          <a:lstStyle/>
          <a:p>
            <a:r>
              <a:t>Inspired does not mean accurate </a:t>
            </a:r>
            <a:r>
              <a:rPr b="1">
                <a:latin typeface="Helvetica"/>
                <a:ea typeface="Helvetica"/>
                <a:cs typeface="Helvetica"/>
                <a:sym typeface="Helvetica"/>
              </a:rPr>
              <a:t>OR</a:t>
            </a:r>
          </a:p>
          <a:p>
            <a:r>
              <a:t>Biblical “history” is not yesterday’s news</a:t>
            </a:r>
          </a:p>
          <a:p>
            <a:pPr marL="0" indent="0">
              <a:buSzTx/>
              <a:buNone/>
            </a:pPr>
            <a:r>
              <a:t>There is a difference between biblical socio-political recounting and event reporting </a:t>
            </a:r>
          </a:p>
          <a:p>
            <a:pPr marL="0" indent="0">
              <a:buSzTx/>
              <a:buNone/>
            </a:pPr>
            <a:r>
              <a:t>    Inspired - sacred - canonical</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10"/>
          <p:cNvSpPr txBox="1">
            <a:spLocks noGrp="1"/>
          </p:cNvSpPr>
          <p:nvPr>
            <p:ph type="title"/>
          </p:nvPr>
        </p:nvSpPr>
        <p:spPr>
          <a:prstGeom prst="rect">
            <a:avLst/>
          </a:prstGeom>
        </p:spPr>
        <p:txBody>
          <a:bodyPr/>
          <a:lstStyle/>
          <a:p>
            <a:r>
              <a:t>10</a:t>
            </a:r>
          </a:p>
        </p:txBody>
      </p:sp>
      <p:sp>
        <p:nvSpPr>
          <p:cNvPr id="150" name="The Law has not been replaced by grace"/>
          <p:cNvSpPr txBox="1">
            <a:spLocks noGrp="1"/>
          </p:cNvSpPr>
          <p:nvPr>
            <p:ph type="body" idx="1"/>
          </p:nvPr>
        </p:nvSpPr>
        <p:spPr>
          <a:prstGeom prst="rect">
            <a:avLst/>
          </a:prstGeom>
        </p:spPr>
        <p:txBody>
          <a:bodyPr/>
          <a:lstStyle/>
          <a:p>
            <a:r>
              <a:t>The Law has not been replaced by grace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11"/>
          <p:cNvSpPr txBox="1">
            <a:spLocks noGrp="1"/>
          </p:cNvSpPr>
          <p:nvPr>
            <p:ph type="title"/>
          </p:nvPr>
        </p:nvSpPr>
        <p:spPr>
          <a:prstGeom prst="rect">
            <a:avLst/>
          </a:prstGeom>
        </p:spPr>
        <p:txBody>
          <a:bodyPr/>
          <a:lstStyle/>
          <a:p>
            <a:r>
              <a:t>11</a:t>
            </a:r>
          </a:p>
        </p:txBody>
      </p:sp>
      <p:sp>
        <p:nvSpPr>
          <p:cNvPr id="153" name="The commandments are not rules…"/>
          <p:cNvSpPr txBox="1">
            <a:spLocks noGrp="1"/>
          </p:cNvSpPr>
          <p:nvPr>
            <p:ph type="body" idx="1"/>
          </p:nvPr>
        </p:nvSpPr>
        <p:spPr>
          <a:prstGeom prst="rect">
            <a:avLst/>
          </a:prstGeom>
        </p:spPr>
        <p:txBody>
          <a:bodyPr/>
          <a:lstStyle/>
          <a:p>
            <a:r>
              <a:t>The commandments are not rules</a:t>
            </a:r>
            <a:endParaRPr sz="2600"/>
          </a:p>
          <a:p>
            <a:pPr marL="0" indent="0">
              <a:buSzTx/>
              <a:buNone/>
            </a:pPr>
            <a:endParaRPr sz="2600"/>
          </a:p>
          <a:p>
            <a:pPr marL="0" marR="457200" indent="0" defTabSz="457200">
              <a:spcBef>
                <a:spcPts val="0"/>
              </a:spcBef>
              <a:buSzTx/>
              <a:buNone/>
              <a:defRPr sz="2400">
                <a:latin typeface="Times New Roman"/>
                <a:ea typeface="Times New Roman"/>
                <a:cs typeface="Times New Roman"/>
                <a:sym typeface="Times New Roman"/>
              </a:defRPr>
            </a:pPr>
            <a:r>
              <a:t>“To be like God is to be able to declare that this is good and that is bad.  This is what Adam and Eve acquired, and this was the cause of the break, for there is absolutely nothing to guarantee that our declaration will correspond to God’s.  Thus to establish morality is necessarily to do wrong.  This does not mean that a mere suppression of morality (current, banal, social, etc.) will restore the good.  God himself frees us from morality and places us in the only true ethical situation, that of personal choice, of responsibility, of the invention and imagination that we must exercise if we are to find the concrete form of obedience to our Father.  Thus all morality is annulled.  The Old Testament commandments and Paul’s admonitions are not in any sense morality.  On the one side they are the frontier between what brings life and what brings death, on the other side they are examples, metaphors, analogies, or parables that incite us to invention.”  </a:t>
            </a:r>
            <a:r>
              <a:rPr sz="1500"/>
              <a:t>Jaques Ellul, </a:t>
            </a:r>
            <a:r>
              <a:rPr sz="1500" i="1"/>
              <a:t>The Subversion of Christianity</a:t>
            </a:r>
            <a:r>
              <a:rPr sz="1500"/>
              <a:t>, p. 15</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12"/>
          <p:cNvSpPr txBox="1">
            <a:spLocks noGrp="1"/>
          </p:cNvSpPr>
          <p:nvPr>
            <p:ph type="title"/>
          </p:nvPr>
        </p:nvSpPr>
        <p:spPr>
          <a:prstGeom prst="rect">
            <a:avLst/>
          </a:prstGeom>
        </p:spPr>
        <p:txBody>
          <a:bodyPr/>
          <a:lstStyle/>
          <a:p>
            <a:r>
              <a:t>12</a:t>
            </a:r>
          </a:p>
        </p:txBody>
      </p:sp>
      <p:sp>
        <p:nvSpPr>
          <p:cNvPr id="156" name="Hebrew prophecy is intended not to come true"/>
          <p:cNvSpPr txBox="1">
            <a:spLocks noGrp="1"/>
          </p:cNvSpPr>
          <p:nvPr>
            <p:ph type="body" idx="1"/>
          </p:nvPr>
        </p:nvSpPr>
        <p:spPr>
          <a:prstGeom prst="rect">
            <a:avLst/>
          </a:prstGeom>
        </p:spPr>
        <p:txBody>
          <a:bodyPr/>
          <a:lstStyle/>
          <a:p>
            <a:r>
              <a:t>Hebrew prophecy is intended </a:t>
            </a:r>
            <a:r>
              <a:rPr i="1">
                <a:latin typeface="Helvetica"/>
                <a:ea typeface="Helvetica"/>
                <a:cs typeface="Helvetica"/>
                <a:sym typeface="Helvetica"/>
              </a:rPr>
              <a:t>not</a:t>
            </a:r>
            <a:r>
              <a:t> to come true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13"/>
          <p:cNvSpPr txBox="1">
            <a:spLocks noGrp="1"/>
          </p:cNvSpPr>
          <p:nvPr>
            <p:ph type="title"/>
          </p:nvPr>
        </p:nvSpPr>
        <p:spPr>
          <a:prstGeom prst="rect">
            <a:avLst/>
          </a:prstGeom>
        </p:spPr>
        <p:txBody>
          <a:bodyPr/>
          <a:lstStyle/>
          <a:p>
            <a:r>
              <a:t>13</a:t>
            </a:r>
          </a:p>
        </p:txBody>
      </p:sp>
      <p:sp>
        <p:nvSpPr>
          <p:cNvPr id="159" name="The serpent in the Garden was not Satan"/>
          <p:cNvSpPr txBox="1">
            <a:spLocks noGrp="1"/>
          </p:cNvSpPr>
          <p:nvPr>
            <p:ph type="body" idx="1"/>
          </p:nvPr>
        </p:nvSpPr>
        <p:spPr>
          <a:prstGeom prst="rect">
            <a:avLst/>
          </a:prstGeom>
        </p:spPr>
        <p:txBody>
          <a:bodyPr/>
          <a:lstStyle/>
          <a:p>
            <a:r>
              <a:t>The serpent in the Garden was not Satan</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14"/>
          <p:cNvSpPr txBox="1">
            <a:spLocks noGrp="1"/>
          </p:cNvSpPr>
          <p:nvPr>
            <p:ph type="title"/>
          </p:nvPr>
        </p:nvSpPr>
        <p:spPr>
          <a:prstGeom prst="rect">
            <a:avLst/>
          </a:prstGeom>
        </p:spPr>
        <p:txBody>
          <a:bodyPr/>
          <a:lstStyle/>
          <a:p>
            <a:r>
              <a:t>14</a:t>
            </a:r>
          </a:p>
        </p:txBody>
      </p:sp>
      <p:sp>
        <p:nvSpPr>
          <p:cNvPr id="162" name="Woman is God’s most important creation"/>
          <p:cNvSpPr txBox="1">
            <a:spLocks noGrp="1"/>
          </p:cNvSpPr>
          <p:nvPr>
            <p:ph type="body" idx="1"/>
          </p:nvPr>
        </p:nvSpPr>
        <p:spPr>
          <a:prstGeom prst="rect">
            <a:avLst/>
          </a:prstGeom>
        </p:spPr>
        <p:txBody>
          <a:bodyPr/>
          <a:lstStyle/>
          <a:p>
            <a:r>
              <a:t>Woman is God’s most important creation</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15"/>
          <p:cNvSpPr txBox="1">
            <a:spLocks noGrp="1"/>
          </p:cNvSpPr>
          <p:nvPr>
            <p:ph type="title"/>
          </p:nvPr>
        </p:nvSpPr>
        <p:spPr>
          <a:prstGeom prst="rect">
            <a:avLst/>
          </a:prstGeom>
        </p:spPr>
        <p:txBody>
          <a:bodyPr/>
          <a:lstStyle/>
          <a:p>
            <a:r>
              <a:t>15</a:t>
            </a:r>
          </a:p>
        </p:txBody>
      </p:sp>
      <p:sp>
        <p:nvSpPr>
          <p:cNvPr id="165" name="The common assumption that the language of Israel in the first century was Aramaic is incorrect.  Yeshua did not brake the “Hebrew” barrier."/>
          <p:cNvSpPr txBox="1">
            <a:spLocks noGrp="1"/>
          </p:cNvSpPr>
          <p:nvPr>
            <p:ph type="body" idx="1"/>
          </p:nvPr>
        </p:nvSpPr>
        <p:spPr>
          <a:xfrm>
            <a:off x="952500" y="2260600"/>
            <a:ext cx="11099800" cy="6286500"/>
          </a:xfrm>
          <a:prstGeom prst="rect">
            <a:avLst/>
          </a:prstGeom>
        </p:spPr>
        <p:txBody>
          <a:bodyPr/>
          <a:lstStyle/>
          <a:p>
            <a:r>
              <a:t>The common assumption that the language of Israel in the first century was Aramaic is incorrect.  Yeshua did not brake the “Hebrew” barrier.</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16"/>
          <p:cNvSpPr txBox="1">
            <a:spLocks noGrp="1"/>
          </p:cNvSpPr>
          <p:nvPr>
            <p:ph type="title"/>
          </p:nvPr>
        </p:nvSpPr>
        <p:spPr>
          <a:prstGeom prst="rect">
            <a:avLst/>
          </a:prstGeom>
        </p:spPr>
        <p:txBody>
          <a:bodyPr/>
          <a:lstStyle/>
          <a:p>
            <a:r>
              <a:t>16</a:t>
            </a:r>
          </a:p>
        </p:txBody>
      </p:sp>
      <p:sp>
        <p:nvSpPr>
          <p:cNvPr id="168" name="The customs and practices of the Jews today are not the same as the ones practiced in the First Century"/>
          <p:cNvSpPr txBox="1">
            <a:spLocks noGrp="1"/>
          </p:cNvSpPr>
          <p:nvPr>
            <p:ph type="body" idx="1"/>
          </p:nvPr>
        </p:nvSpPr>
        <p:spPr>
          <a:prstGeom prst="rect">
            <a:avLst/>
          </a:prstGeom>
        </p:spPr>
        <p:txBody>
          <a:bodyPr/>
          <a:lstStyle/>
          <a:p>
            <a:r>
              <a:t>The customs and practices of the Jews today are not the same as the ones practiced in the First Century</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he Real # 1"/>
          <p:cNvSpPr txBox="1">
            <a:spLocks noGrp="1"/>
          </p:cNvSpPr>
          <p:nvPr>
            <p:ph type="title"/>
          </p:nvPr>
        </p:nvSpPr>
        <p:spPr>
          <a:prstGeom prst="rect">
            <a:avLst/>
          </a:prstGeom>
        </p:spPr>
        <p:txBody>
          <a:bodyPr/>
          <a:lstStyle/>
          <a:p>
            <a:r>
              <a:t>The Real # 1</a:t>
            </a:r>
          </a:p>
        </p:txBody>
      </p:sp>
      <p:sp>
        <p:nvSpPr>
          <p:cNvPr id="171" name="God has a last name…"/>
          <p:cNvSpPr txBox="1">
            <a:spLocks noGrp="1"/>
          </p:cNvSpPr>
          <p:nvPr>
            <p:ph type="body" idx="1"/>
          </p:nvPr>
        </p:nvSpPr>
        <p:spPr>
          <a:prstGeom prst="rect">
            <a:avLst/>
          </a:prstGeom>
        </p:spPr>
        <p:txBody>
          <a:bodyPr/>
          <a:lstStyle/>
          <a:p>
            <a:r>
              <a:t>God has a last name</a:t>
            </a:r>
            <a:endParaRPr sz="2800"/>
          </a:p>
          <a:p>
            <a:pPr marL="0" indent="0">
              <a:buSzTx/>
              <a:buNone/>
            </a:pPr>
            <a:endParaRPr sz="2800"/>
          </a:p>
          <a:p>
            <a:pPr marL="457200" marR="457200" indent="0" defTabSz="457200">
              <a:spcBef>
                <a:spcPts val="0"/>
              </a:spcBef>
              <a:buSzTx/>
              <a:buNone/>
              <a:defRPr sz="2500">
                <a:latin typeface="Times New Roman"/>
                <a:ea typeface="Times New Roman"/>
                <a:cs typeface="Times New Roman"/>
                <a:sym typeface="Times New Roman"/>
              </a:defRPr>
            </a:pPr>
            <a:r>
              <a:t>A Christian ought to ponder seriously the tremendous implications of a process begun in early Christian history.  I mean the conscious or unconscious dejudaization of Christianity, affecting the Church’s way of thinking, its inner life as well as its relationship to the past and present reality of Israel—the father and mother of the very being of Christianity.  The children did not arise to call the mother blessed; instead, they called the mother blind.  Some theologians continue to act as if they did not know the meaning of “honor your father and mother”; others, anxious to prove the superiority of the church, speak as if they suffered from a spiritual Oedipus complex.  A Christian ought to realize that a world without Israel will be a world without the God of Israel.</a:t>
            </a:r>
          </a:p>
          <a:p>
            <a:pPr marL="457200" marR="457200" indent="0" defTabSz="457200">
              <a:spcBef>
                <a:spcPts val="0"/>
              </a:spcBef>
              <a:buSzTx/>
              <a:buNone/>
              <a:defRPr sz="1900">
                <a:latin typeface="Times New Roman"/>
                <a:ea typeface="Times New Roman"/>
                <a:cs typeface="Times New Roman"/>
                <a:sym typeface="Times New Roman"/>
              </a:defRPr>
            </a:pPr>
            <a:r>
              <a:t>Abraham Heschel, </a:t>
            </a:r>
            <a:r>
              <a:rPr i="1"/>
              <a:t>I Asked for Wonder</a:t>
            </a:r>
            <a:r>
              <a:t>, pp. 144-145.</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Where Does This Leave Us?"/>
          <p:cNvSpPr txBox="1">
            <a:spLocks noGrp="1"/>
          </p:cNvSpPr>
          <p:nvPr>
            <p:ph type="title"/>
          </p:nvPr>
        </p:nvSpPr>
        <p:spPr>
          <a:prstGeom prst="rect">
            <a:avLst/>
          </a:prstGeom>
        </p:spPr>
        <p:txBody>
          <a:bodyPr/>
          <a:lstStyle>
            <a:lvl1pPr defTabSz="496570">
              <a:defRPr sz="6800"/>
            </a:lvl1pPr>
          </a:lstStyle>
          <a:p>
            <a:r>
              <a:t>Where Does This Leave Us?</a:t>
            </a:r>
          </a:p>
        </p:txBody>
      </p:sp>
      <p:sp>
        <p:nvSpPr>
          <p:cNvPr id="174" name="Today’s Word is a personal exploration of biblical and cultural assumptions.  That’s why the topics are so diverse and the biblical passages are so scattered.  I am not trying to write theology or follow some topical idea or develop some theme.  I write according to what I experience in my journey.  That means that most of the time I am just connecting the dots.  I write about relationships between ideas found in culture and in the Bible.  I look for historical connections.  I find interesting parallels between Scripture and material outside the Bible.  I look for relationships between what we believe today and what the writers believed centuries ago.  Sometimes this ends in blind alleys.  Sometimes I make mistakes.  But that’s the nature of open-ended exploration.  I try not to start with a foregone doctrinal position.  I try to open up the paradigm assumptions that I grew up with.  I try to see what’s there as opposed to what I wish were there.…"/>
          <p:cNvSpPr txBox="1">
            <a:spLocks noGrp="1"/>
          </p:cNvSpPr>
          <p:nvPr>
            <p:ph type="body" idx="1"/>
          </p:nvPr>
        </p:nvSpPr>
        <p:spPr>
          <a:xfrm>
            <a:off x="952500" y="2042384"/>
            <a:ext cx="11099800" cy="7214329"/>
          </a:xfrm>
          <a:prstGeom prst="rect">
            <a:avLst/>
          </a:prstGeom>
        </p:spPr>
        <p:txBody>
          <a:bodyPr>
            <a:normAutofit lnSpcReduction="10000"/>
          </a:bodyPr>
          <a:lstStyle/>
          <a:p>
            <a:pPr marL="0" marR="329184" indent="0" defTabSz="329184">
              <a:spcBef>
                <a:spcPts val="700"/>
              </a:spcBef>
              <a:buSzTx/>
              <a:buNone/>
              <a:defRPr sz="2160">
                <a:latin typeface="Times New Roman"/>
                <a:ea typeface="Times New Roman"/>
                <a:cs typeface="Times New Roman"/>
                <a:sym typeface="Times New Roman"/>
              </a:defRPr>
            </a:pPr>
            <a:r>
              <a:rPr i="1"/>
              <a:t>Today’s Word</a:t>
            </a:r>
            <a:r>
              <a:t> is a personal exploration of biblical and cultural assumptions.  That’s why the topics are so diverse and the biblical passages are so scattered.  I am not trying to write theology or follow some topical idea or develop some theme.  I write according to what I experience in my journey.  That means that most of the time I am just connecting the dots.  I write about relationships between ideas found in culture and in the Bible.  I look for historical connections.  I find interesting parallels between Scripture and material outside the Bible.  I look for relationships between what we believe today and what the writers believed centuries ago.  Sometimes this ends in blind alleys.  Sometimes I make mistakes.  But that’s the nature of open-ended exploration.  I try not to start with a foregone doctrinal position.  I try to open up the paradigm assumptions that I grew up with.  I try to see what’s there as opposed to what I wish were there.  </a:t>
            </a:r>
          </a:p>
          <a:p>
            <a:pPr marL="0" marR="329184" indent="0" defTabSz="329184">
              <a:spcBef>
                <a:spcPts val="700"/>
              </a:spcBef>
              <a:buSzTx/>
              <a:buNone/>
              <a:defRPr sz="2160">
                <a:latin typeface="Times New Roman"/>
                <a:ea typeface="Times New Roman"/>
                <a:cs typeface="Times New Roman"/>
                <a:sym typeface="Times New Roman"/>
              </a:defRPr>
            </a:pPr>
            <a:endParaRPr/>
          </a:p>
          <a:p>
            <a:pPr marL="0" marR="329184" indent="0" defTabSz="329184">
              <a:spcBef>
                <a:spcPts val="700"/>
              </a:spcBef>
              <a:buSzTx/>
              <a:buNone/>
              <a:defRPr sz="2160">
                <a:latin typeface="Times New Roman"/>
                <a:ea typeface="Times New Roman"/>
                <a:cs typeface="Times New Roman"/>
                <a:sym typeface="Times New Roman"/>
              </a:defRPr>
            </a:pPr>
            <a:r>
              <a:t>All of this means that I am learning as I go.  Things change.  I’ve changed my mind about previous beliefs.  I correct myself.  I am just as subject to error as anyone else, and I try to be careful, but I have blind spots too.  </a:t>
            </a:r>
          </a:p>
          <a:p>
            <a:pPr marL="0" marR="329184" indent="0" defTabSz="329184">
              <a:spcBef>
                <a:spcPts val="700"/>
              </a:spcBef>
              <a:buSzTx/>
              <a:buNone/>
              <a:defRPr sz="2160">
                <a:latin typeface="Times New Roman"/>
                <a:ea typeface="Times New Roman"/>
                <a:cs typeface="Times New Roman"/>
                <a:sym typeface="Times New Roman"/>
              </a:defRPr>
            </a:pPr>
            <a:endParaRPr/>
          </a:p>
          <a:p>
            <a:pPr marL="0" marR="329184" indent="0" defTabSz="329184">
              <a:spcBef>
                <a:spcPts val="700"/>
              </a:spcBef>
              <a:buSzTx/>
              <a:buNone/>
              <a:defRPr sz="2160">
                <a:latin typeface="Times New Roman"/>
                <a:ea typeface="Times New Roman"/>
                <a:cs typeface="Times New Roman"/>
                <a:sym typeface="Times New Roman"/>
              </a:defRPr>
            </a:pPr>
            <a:r>
              <a:t>If you find these explorations useful, </a:t>
            </a:r>
            <a:r>
              <a:rPr i="1"/>
              <a:t>mazel tov</a:t>
            </a:r>
            <a:r>
              <a:t>.  If you don’t, that’s okay too.  I’m not trying to please everyone.  If you find that what I write about is upsetting, you might be in the right place.  But if you want to argue about what </a:t>
            </a:r>
            <a:r>
              <a:rPr i="1"/>
              <a:t>you</a:t>
            </a:r>
            <a:r>
              <a:t> believe, then maybe you should start your own web site.  Remember, this is </a:t>
            </a:r>
            <a:r>
              <a:rPr i="1"/>
              <a:t>my</a:t>
            </a:r>
            <a:r>
              <a:t> journey.  You don’t have to agree.  I don’t expect you to agree.  But you’re welcome to come along if you wish.</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1"/>
          <p:cNvSpPr txBox="1">
            <a:spLocks noGrp="1"/>
          </p:cNvSpPr>
          <p:nvPr>
            <p:ph type="title"/>
          </p:nvPr>
        </p:nvSpPr>
        <p:spPr>
          <a:prstGeom prst="rect">
            <a:avLst/>
          </a:prstGeom>
        </p:spPr>
        <p:txBody>
          <a:bodyPr/>
          <a:lstStyle/>
          <a:p>
            <a:r>
              <a:t>1</a:t>
            </a:r>
          </a:p>
        </p:txBody>
      </p:sp>
      <p:sp>
        <p:nvSpPr>
          <p:cNvPr id="123" name="His name isn’t Jesus"/>
          <p:cNvSpPr txBox="1">
            <a:spLocks noGrp="1"/>
          </p:cNvSpPr>
          <p:nvPr>
            <p:ph type="body" idx="1"/>
          </p:nvPr>
        </p:nvSpPr>
        <p:spPr>
          <a:prstGeom prst="rect">
            <a:avLst/>
          </a:prstGeom>
        </p:spPr>
        <p:txBody>
          <a:bodyPr/>
          <a:lstStyle>
            <a:lvl1pPr>
              <a:defRPr sz="4300"/>
            </a:lvl1pPr>
          </a:lstStyle>
          <a:p>
            <a:r>
              <a:t>His name isn’t Jesus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16"/>
          <p:cNvSpPr txBox="1">
            <a:spLocks noGrp="1"/>
          </p:cNvSpPr>
          <p:nvPr>
            <p:ph type="title"/>
          </p:nvPr>
        </p:nvSpPr>
        <p:spPr>
          <a:prstGeom prst="rect">
            <a:avLst/>
          </a:prstGeom>
        </p:spPr>
        <p:txBody>
          <a:bodyPr>
            <a:noAutofit/>
          </a:bodyPr>
          <a:lstStyle/>
          <a:p>
            <a:pPr algn="l"/>
            <a:r>
              <a:rPr lang="en-AU" sz="6600" dirty="0"/>
              <a:t>Where Does This Leave Us?</a:t>
            </a:r>
            <a:endParaRPr sz="6600" dirty="0"/>
          </a:p>
        </p:txBody>
      </p:sp>
      <p:sp>
        <p:nvSpPr>
          <p:cNvPr id="4" name="Rectangle 3">
            <a:extLst>
              <a:ext uri="{FF2B5EF4-FFF2-40B4-BE49-F238E27FC236}">
                <a16:creationId xmlns:a16="http://schemas.microsoft.com/office/drawing/2014/main" id="{9354D877-6551-1F48-8B37-2F211B0934FD}"/>
              </a:ext>
            </a:extLst>
          </p:cNvPr>
          <p:cNvSpPr/>
          <p:nvPr/>
        </p:nvSpPr>
        <p:spPr>
          <a:xfrm>
            <a:off x="1542548" y="4080185"/>
            <a:ext cx="9919703" cy="2123658"/>
          </a:xfrm>
          <a:prstGeom prst="rect">
            <a:avLst/>
          </a:prstGeom>
        </p:spPr>
        <p:txBody>
          <a:bodyPr wrap="none">
            <a:spAutoFit/>
          </a:bodyPr>
          <a:lstStyle/>
          <a:p>
            <a:r>
              <a:rPr lang="en-US" dirty="0"/>
              <a:t>The Power Of Vulnerability</a:t>
            </a:r>
          </a:p>
          <a:p>
            <a:r>
              <a:rPr lang="en-US" dirty="0"/>
              <a:t>Ted Talk by </a:t>
            </a:r>
            <a:r>
              <a:rPr lang="en-US"/>
              <a:t>Brené </a:t>
            </a:r>
            <a:r>
              <a:rPr lang="en-US" dirty="0"/>
              <a:t>Brown</a:t>
            </a:r>
          </a:p>
          <a:p>
            <a:endParaRPr lang="en-US" dirty="0"/>
          </a:p>
          <a:p>
            <a:r>
              <a:rPr lang="en-US" sz="2400" dirty="0"/>
              <a:t>https://</a:t>
            </a:r>
            <a:r>
              <a:rPr lang="en-US" sz="2400" dirty="0" err="1"/>
              <a:t>www.ted.com</a:t>
            </a:r>
            <a:r>
              <a:rPr lang="en-US" sz="2400" dirty="0"/>
              <a:t>/talks/</a:t>
            </a:r>
            <a:r>
              <a:rPr lang="en-US" sz="2400" dirty="0" err="1"/>
              <a:t>brene_brown_on_vulnerability?language</a:t>
            </a:r>
            <a:r>
              <a:rPr lang="en-US" sz="2400" dirty="0"/>
              <a:t>=</a:t>
            </a:r>
            <a:r>
              <a:rPr lang="en-US" sz="2400" dirty="0" err="1"/>
              <a:t>en</a:t>
            </a:r>
            <a:endParaRPr lang="en-US" sz="2400" dirty="0"/>
          </a:p>
        </p:txBody>
      </p:sp>
    </p:spTree>
    <p:extLst>
      <p:ext uri="{BB962C8B-B14F-4D97-AF65-F5344CB8AC3E}">
        <p14:creationId xmlns:p14="http://schemas.microsoft.com/office/powerpoint/2010/main" val="142440399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2"/>
          <p:cNvSpPr txBox="1">
            <a:spLocks noGrp="1"/>
          </p:cNvSpPr>
          <p:nvPr>
            <p:ph type="title"/>
          </p:nvPr>
        </p:nvSpPr>
        <p:spPr>
          <a:prstGeom prst="rect">
            <a:avLst/>
          </a:prstGeom>
        </p:spPr>
        <p:txBody>
          <a:bodyPr/>
          <a:lstStyle/>
          <a:p>
            <a:r>
              <a:t>2</a:t>
            </a:r>
          </a:p>
        </p:txBody>
      </p:sp>
      <p:sp>
        <p:nvSpPr>
          <p:cNvPr id="126" name="His last name isn’t Christ"/>
          <p:cNvSpPr txBox="1">
            <a:spLocks noGrp="1"/>
          </p:cNvSpPr>
          <p:nvPr>
            <p:ph type="body" idx="1"/>
          </p:nvPr>
        </p:nvSpPr>
        <p:spPr>
          <a:prstGeom prst="rect">
            <a:avLst/>
          </a:prstGeom>
        </p:spPr>
        <p:txBody>
          <a:bodyPr/>
          <a:lstStyle>
            <a:lvl1pPr>
              <a:defRPr sz="4200"/>
            </a:lvl1pPr>
          </a:lstStyle>
          <a:p>
            <a:r>
              <a:t>His last name isn’t Christ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3"/>
          <p:cNvSpPr txBox="1">
            <a:spLocks noGrp="1"/>
          </p:cNvSpPr>
          <p:nvPr>
            <p:ph type="title"/>
          </p:nvPr>
        </p:nvSpPr>
        <p:spPr>
          <a:prstGeom prst="rect">
            <a:avLst/>
          </a:prstGeom>
        </p:spPr>
        <p:txBody>
          <a:bodyPr/>
          <a:lstStyle/>
          <a:p>
            <a:r>
              <a:t>3</a:t>
            </a:r>
          </a:p>
        </p:txBody>
      </p:sp>
      <p:sp>
        <p:nvSpPr>
          <p:cNvPr id="129" name="He is still Jewish"/>
          <p:cNvSpPr txBox="1">
            <a:spLocks noGrp="1"/>
          </p:cNvSpPr>
          <p:nvPr>
            <p:ph type="body" idx="1"/>
          </p:nvPr>
        </p:nvSpPr>
        <p:spPr>
          <a:prstGeom prst="rect">
            <a:avLst/>
          </a:prstGeom>
        </p:spPr>
        <p:txBody>
          <a:bodyPr/>
          <a:lstStyle/>
          <a:p>
            <a:r>
              <a:t>He is still Jewish</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4"/>
          <p:cNvSpPr txBox="1">
            <a:spLocks noGrp="1"/>
          </p:cNvSpPr>
          <p:nvPr>
            <p:ph type="title"/>
          </p:nvPr>
        </p:nvSpPr>
        <p:spPr>
          <a:prstGeom prst="rect">
            <a:avLst/>
          </a:prstGeom>
        </p:spPr>
        <p:txBody>
          <a:bodyPr/>
          <a:lstStyle/>
          <a:p>
            <a:r>
              <a:t>4</a:t>
            </a:r>
          </a:p>
        </p:txBody>
      </p:sp>
      <p:sp>
        <p:nvSpPr>
          <p:cNvPr id="132" name="“Jesus” didn’t come to die for your sins on the cross…"/>
          <p:cNvSpPr txBox="1">
            <a:spLocks noGrp="1"/>
          </p:cNvSpPr>
          <p:nvPr>
            <p:ph type="body" idx="1"/>
          </p:nvPr>
        </p:nvSpPr>
        <p:spPr>
          <a:prstGeom prst="rect">
            <a:avLst/>
          </a:prstGeom>
        </p:spPr>
        <p:txBody>
          <a:bodyPr/>
          <a:lstStyle/>
          <a:p>
            <a:r>
              <a:t>“Jesus” didn’t come to die for your sins on the cross</a:t>
            </a:r>
          </a:p>
          <a:p>
            <a:pPr marL="0" indent="0">
              <a:buSzTx/>
              <a:buNone/>
            </a:pPr>
            <a:r>
              <a:t>   (There’s something much bigger happening)</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5"/>
          <p:cNvSpPr txBox="1">
            <a:spLocks noGrp="1"/>
          </p:cNvSpPr>
          <p:nvPr>
            <p:ph type="title"/>
          </p:nvPr>
        </p:nvSpPr>
        <p:spPr>
          <a:prstGeom prst="rect">
            <a:avLst/>
          </a:prstGeom>
        </p:spPr>
        <p:txBody>
          <a:bodyPr/>
          <a:lstStyle/>
          <a:p>
            <a:r>
              <a:t>5</a:t>
            </a:r>
          </a:p>
        </p:txBody>
      </p:sp>
      <p:sp>
        <p:nvSpPr>
          <p:cNvPr id="135" name="Salvation does not come by believing in something…"/>
          <p:cNvSpPr txBox="1">
            <a:spLocks noGrp="1"/>
          </p:cNvSpPr>
          <p:nvPr>
            <p:ph type="body" idx="1"/>
          </p:nvPr>
        </p:nvSpPr>
        <p:spPr>
          <a:prstGeom prst="rect">
            <a:avLst/>
          </a:prstGeom>
        </p:spPr>
        <p:txBody>
          <a:bodyPr/>
          <a:lstStyle/>
          <a:p>
            <a:r>
              <a:t>Salvation does not come by believing </a:t>
            </a:r>
            <a:r>
              <a:rPr i="1">
                <a:solidFill>
                  <a:srgbClr val="FF2600"/>
                </a:solidFill>
                <a:latin typeface="Helvetica"/>
                <a:ea typeface="Helvetica"/>
                <a:cs typeface="Helvetica"/>
                <a:sym typeface="Helvetica"/>
              </a:rPr>
              <a:t>in</a:t>
            </a:r>
            <a:r>
              <a:t> something</a:t>
            </a:r>
          </a:p>
          <a:p>
            <a:pPr marL="444500" indent="-444500">
              <a:defRPr sz="2800"/>
            </a:pPr>
            <a:r>
              <a:t>Galatians 2:16   faith in or faithfulness of</a:t>
            </a:r>
          </a:p>
          <a:p>
            <a:pPr marL="444500" indent="-444500">
              <a:defRPr sz="2800"/>
            </a:pPr>
            <a:r>
              <a:t>http://www.rekindle.co.za/content/galatians-faith-in-christ-or-the-faithfulness-of-christ/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6"/>
          <p:cNvSpPr txBox="1">
            <a:spLocks noGrp="1"/>
          </p:cNvSpPr>
          <p:nvPr>
            <p:ph type="title"/>
          </p:nvPr>
        </p:nvSpPr>
        <p:spPr>
          <a:prstGeom prst="rect">
            <a:avLst/>
          </a:prstGeom>
        </p:spPr>
        <p:txBody>
          <a:bodyPr/>
          <a:lstStyle/>
          <a:p>
            <a:r>
              <a:t>6</a:t>
            </a:r>
          </a:p>
        </p:txBody>
      </p:sp>
      <p:sp>
        <p:nvSpPr>
          <p:cNvPr id="138" name="Abraham had a relationship, not a book"/>
          <p:cNvSpPr txBox="1">
            <a:spLocks noGrp="1"/>
          </p:cNvSpPr>
          <p:nvPr>
            <p:ph type="body" idx="1"/>
          </p:nvPr>
        </p:nvSpPr>
        <p:spPr>
          <a:prstGeom prst="rect">
            <a:avLst/>
          </a:prstGeom>
        </p:spPr>
        <p:txBody>
          <a:bodyPr/>
          <a:lstStyle/>
          <a:p>
            <a:r>
              <a:t>Abraham had a relationship, not a book</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7"/>
          <p:cNvSpPr txBox="1">
            <a:spLocks noGrp="1"/>
          </p:cNvSpPr>
          <p:nvPr>
            <p:ph type="title"/>
          </p:nvPr>
        </p:nvSpPr>
        <p:spPr>
          <a:prstGeom prst="rect">
            <a:avLst/>
          </a:prstGeom>
        </p:spPr>
        <p:txBody>
          <a:bodyPr/>
          <a:lstStyle/>
          <a:p>
            <a:r>
              <a:t>7</a:t>
            </a:r>
          </a:p>
        </p:txBody>
      </p:sp>
      <p:sp>
        <p:nvSpPr>
          <p:cNvPr id="141" name="ekklesia does not mean “church”"/>
          <p:cNvSpPr txBox="1">
            <a:spLocks noGrp="1"/>
          </p:cNvSpPr>
          <p:nvPr>
            <p:ph type="body" idx="1"/>
          </p:nvPr>
        </p:nvSpPr>
        <p:spPr>
          <a:prstGeom prst="rect">
            <a:avLst/>
          </a:prstGeom>
        </p:spPr>
        <p:txBody>
          <a:bodyPr/>
          <a:lstStyle/>
          <a:p>
            <a:pPr>
              <a:defRPr i="1">
                <a:latin typeface="Helvetica"/>
                <a:ea typeface="Helvetica"/>
                <a:cs typeface="Helvetica"/>
                <a:sym typeface="Helvetica"/>
              </a:defRPr>
            </a:pPr>
            <a:r>
              <a:t>ekklesia</a:t>
            </a:r>
            <a:r>
              <a:rPr i="0">
                <a:latin typeface="+mn-lt"/>
                <a:ea typeface="+mn-ea"/>
                <a:cs typeface="+mn-cs"/>
                <a:sym typeface="Helvetica Light"/>
              </a:rPr>
              <a:t> does not mean “church”</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8"/>
          <p:cNvSpPr txBox="1">
            <a:spLocks noGrp="1"/>
          </p:cNvSpPr>
          <p:nvPr>
            <p:ph type="title"/>
          </p:nvPr>
        </p:nvSpPr>
        <p:spPr>
          <a:prstGeom prst="rect">
            <a:avLst/>
          </a:prstGeom>
        </p:spPr>
        <p:txBody>
          <a:bodyPr/>
          <a:lstStyle/>
          <a:p>
            <a:r>
              <a:t>8</a:t>
            </a:r>
          </a:p>
        </p:txBody>
      </p:sp>
      <p:sp>
        <p:nvSpPr>
          <p:cNvPr id="144" name="The Bible wasn’t written for you."/>
          <p:cNvSpPr txBox="1">
            <a:spLocks noGrp="1"/>
          </p:cNvSpPr>
          <p:nvPr>
            <p:ph type="body" idx="1"/>
          </p:nvPr>
        </p:nvSpPr>
        <p:spPr>
          <a:prstGeom prst="rect">
            <a:avLst/>
          </a:prstGeom>
        </p:spPr>
        <p:txBody>
          <a:bodyPr/>
          <a:lstStyle/>
          <a:p>
            <a:r>
              <a:t>The Bible wasn’t written for you.</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TotalTime>
  <Words>955</Words>
  <Application>Microsoft Macintosh PowerPoint</Application>
  <PresentationFormat>Custom</PresentationFormat>
  <Paragraphs>58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Helvetica</vt:lpstr>
      <vt:lpstr>Helvetica Light</vt:lpstr>
      <vt:lpstr>Helvetica Neue</vt:lpstr>
      <vt:lpstr>Times New Roman</vt:lpstr>
      <vt:lpstr>White</vt:lpstr>
      <vt:lpstr>THE BIG 10</vt:lpstr>
      <vt:lpstr>1</vt:lpstr>
      <vt:lpstr>2</vt:lpstr>
      <vt:lpstr>3</vt:lpstr>
      <vt:lpstr>4</vt:lpstr>
      <vt:lpstr>5</vt:lpstr>
      <vt:lpstr>6</vt:lpstr>
      <vt:lpstr>7</vt:lpstr>
      <vt:lpstr>8</vt:lpstr>
      <vt:lpstr>9</vt:lpstr>
      <vt:lpstr>10</vt:lpstr>
      <vt:lpstr>11</vt:lpstr>
      <vt:lpstr>12</vt:lpstr>
      <vt:lpstr>13</vt:lpstr>
      <vt:lpstr>14</vt:lpstr>
      <vt:lpstr>15</vt:lpstr>
      <vt:lpstr>16</vt:lpstr>
      <vt:lpstr>The Real # 1</vt:lpstr>
      <vt:lpstr>Where Does This Leave Us?</vt:lpstr>
      <vt:lpstr>Where Does This Leave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BIG 10</dc:title>
  <cp:lastModifiedBy>Indran Hensman</cp:lastModifiedBy>
  <cp:revision>2</cp:revision>
  <dcterms:modified xsi:type="dcterms:W3CDTF">2019-08-24T07:14:30Z</dcterms:modified>
</cp:coreProperties>
</file>