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s/slide21.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slides/slide20.xml" ContentType="application/vnd.openxmlformats-officedocument.presentationml.slid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23"/>
  </p:notesMasterIdLst>
  <p:sldIdLst>
    <p:sldId id="256" r:id="rId2"/>
    <p:sldId id="257" r:id="rId3"/>
    <p:sldId id="258" r:id="rId4"/>
    <p:sldId id="259" r:id="rId5"/>
    <p:sldId id="260" r:id="rId6"/>
    <p:sldId id="262" r:id="rId7"/>
    <p:sldId id="263" r:id="rId8"/>
    <p:sldId id="277" r:id="rId9"/>
    <p:sldId id="280" r:id="rId10"/>
    <p:sldId id="278" r:id="rId11"/>
    <p:sldId id="264" r:id="rId12"/>
    <p:sldId id="266" r:id="rId13"/>
    <p:sldId id="270" r:id="rId14"/>
    <p:sldId id="267" r:id="rId15"/>
    <p:sldId id="268" r:id="rId16"/>
    <p:sldId id="271" r:id="rId17"/>
    <p:sldId id="272" r:id="rId18"/>
    <p:sldId id="279" r:id="rId19"/>
    <p:sldId id="282" r:id="rId20"/>
    <p:sldId id="285" r:id="rId21"/>
    <p:sldId id="290"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113" d="100"/>
          <a:sy n="113" d="100"/>
        </p:scale>
        <p:origin x="-752"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1F0474-4EF3-4A46-8E51-1A80C096C362}" type="datetimeFigureOut">
              <a:rPr lang="en-US" smtClean="0"/>
              <a:pPr/>
              <a:t>9/9/17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9F2E3A-29CA-9846-B702-F28ED2B02CF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8079956-96A4-8249-AB0E-539C93629CE8}" type="datetimeFigureOut">
              <a:rPr lang="en-US" smtClean="0"/>
              <a:pPr/>
              <a:t>9/9/17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4E16BD-E387-7946-BD05-866B9832343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079956-96A4-8249-AB0E-539C93629CE8}" type="datetimeFigureOut">
              <a:rPr lang="en-US" smtClean="0"/>
              <a:pPr/>
              <a:t>9/9/17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4E16BD-E387-7946-BD05-866B9832343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079956-96A4-8249-AB0E-539C93629CE8}" type="datetimeFigureOut">
              <a:rPr lang="en-US" smtClean="0"/>
              <a:pPr/>
              <a:t>9/9/17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4E16BD-E387-7946-BD05-866B9832343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079956-96A4-8249-AB0E-539C93629CE8}" type="datetimeFigureOut">
              <a:rPr lang="en-US" smtClean="0"/>
              <a:pPr/>
              <a:t>9/9/17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4E16BD-E387-7946-BD05-866B9832343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079956-96A4-8249-AB0E-539C93629CE8}" type="datetimeFigureOut">
              <a:rPr lang="en-US" smtClean="0"/>
              <a:pPr/>
              <a:t>9/9/17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4E16BD-E387-7946-BD05-866B9832343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8079956-96A4-8249-AB0E-539C93629CE8}" type="datetimeFigureOut">
              <a:rPr lang="en-US" smtClean="0"/>
              <a:pPr/>
              <a:t>9/9/17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4E16BD-E387-7946-BD05-866B9832343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8079956-96A4-8249-AB0E-539C93629CE8}" type="datetimeFigureOut">
              <a:rPr lang="en-US" smtClean="0"/>
              <a:pPr/>
              <a:t>9/9/17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4E16BD-E387-7946-BD05-866B9832343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079956-96A4-8249-AB0E-539C93629CE8}" type="datetimeFigureOut">
              <a:rPr lang="en-US" smtClean="0"/>
              <a:pPr/>
              <a:t>9/9/17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4E16BD-E387-7946-BD05-866B9832343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079956-96A4-8249-AB0E-539C93629CE8}" type="datetimeFigureOut">
              <a:rPr lang="en-US" smtClean="0"/>
              <a:pPr/>
              <a:t>9/9/17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4E16BD-E387-7946-BD05-866B9832343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079956-96A4-8249-AB0E-539C93629CE8}" type="datetimeFigureOut">
              <a:rPr lang="en-US" smtClean="0"/>
              <a:pPr/>
              <a:t>9/9/17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4E16BD-E387-7946-BD05-866B9832343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079956-96A4-8249-AB0E-539C93629CE8}" type="datetimeFigureOut">
              <a:rPr lang="en-US" smtClean="0"/>
              <a:pPr/>
              <a:t>9/9/17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4E16BD-E387-7946-BD05-866B9832343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079956-96A4-8249-AB0E-539C93629CE8}" type="datetimeFigureOut">
              <a:rPr lang="en-US" smtClean="0"/>
              <a:pPr/>
              <a:t>9/9/17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4E16BD-E387-7946-BD05-866B9832343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Geography of Thought</a:t>
            </a:r>
            <a:endParaRPr lang="en-US" dirty="0"/>
          </a:p>
        </p:txBody>
      </p:sp>
      <p:sp>
        <p:nvSpPr>
          <p:cNvPr id="3" name="Subtitle 2"/>
          <p:cNvSpPr>
            <a:spLocks noGrp="1"/>
          </p:cNvSpPr>
          <p:nvPr>
            <p:ph type="subTitle" idx="1"/>
          </p:nvPr>
        </p:nvSpPr>
        <p:spPr/>
        <p:txBody>
          <a:bodyPr/>
          <a:lstStyle/>
          <a:p>
            <a:r>
              <a:rPr lang="en-US" dirty="0" smtClean="0"/>
              <a:t>The Difference Between East and West</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“Consistent with the lesser complexity of the world they live in, Westerners see fewer factors as being relevant to an understanding of the world than Easterners do.” </a:t>
            </a:r>
            <a:r>
              <a:rPr lang="en-US" dirty="0" err="1" smtClean="0"/>
              <a:t>p</a:t>
            </a:r>
            <a:r>
              <a:rPr lang="en-US" dirty="0" smtClean="0"/>
              <a:t>. 129</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East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EAST - less concerned with finding the truth than with finding the Tao—the Way—to live in the world.</a:t>
            </a:r>
          </a:p>
          <a:p>
            <a:pPr>
              <a:buNone/>
            </a:pPr>
            <a:r>
              <a:rPr lang="en-US" dirty="0" smtClean="0"/>
              <a:t> </a:t>
            </a:r>
          </a:p>
          <a:p>
            <a:r>
              <a:rPr lang="en-US" dirty="0" smtClean="0"/>
              <a:t>“ . . . every event is related to every other event. A key idea is the notion of </a:t>
            </a:r>
            <a:r>
              <a:rPr lang="en-US" i="1" dirty="0" smtClean="0"/>
              <a:t>resonance.</a:t>
            </a:r>
            <a:r>
              <a:rPr lang="en-US" dirty="0" smtClean="0"/>
              <a:t>”</a:t>
            </a:r>
          </a:p>
          <a:p>
            <a:pPr>
              <a:buNone/>
            </a:pPr>
            <a:r>
              <a:rPr lang="en-US" dirty="0" smtClean="0"/>
              <a:t> </a:t>
            </a:r>
          </a:p>
          <a:p>
            <a:r>
              <a:rPr lang="en-US" dirty="0" smtClean="0"/>
              <a:t>“For the Chinese, the background scheme for the nature of the world was that it was a mass of substances rather than a collection of discrete objects.”</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Structure</a:t>
            </a:r>
            <a:endParaRPr lang="en-US" dirty="0"/>
          </a:p>
        </p:txBody>
      </p:sp>
      <p:sp>
        <p:nvSpPr>
          <p:cNvPr id="3" name="Content Placeholder 2"/>
          <p:cNvSpPr>
            <a:spLocks noGrp="1"/>
          </p:cNvSpPr>
          <p:nvPr>
            <p:ph idx="1"/>
          </p:nvPr>
        </p:nvSpPr>
        <p:spPr/>
        <p:txBody>
          <a:bodyPr>
            <a:normAutofit/>
          </a:bodyPr>
          <a:lstStyle/>
          <a:p>
            <a:r>
              <a:rPr lang="en-US" dirty="0" smtClean="0"/>
              <a:t>WEST – liberty is the goal</a:t>
            </a:r>
          </a:p>
          <a:p>
            <a:r>
              <a:rPr lang="en-US" dirty="0" smtClean="0"/>
              <a:t>EAST – harmony is the goal</a:t>
            </a:r>
          </a:p>
          <a:p>
            <a:r>
              <a:rPr lang="en-US" dirty="0" smtClean="0"/>
              <a:t>WEST – </a:t>
            </a:r>
            <a:r>
              <a:rPr lang="en-US" i="1" dirty="0" smtClean="0"/>
              <a:t>independently wealthy</a:t>
            </a:r>
          </a:p>
          <a:p>
            <a:r>
              <a:rPr lang="en-US" dirty="0" smtClean="0"/>
              <a:t>EAST – </a:t>
            </a:r>
            <a:r>
              <a:rPr lang="en-US" i="1" dirty="0" smtClean="0"/>
              <a:t>interdependently responsible</a:t>
            </a:r>
          </a:p>
          <a:p>
            <a:r>
              <a:rPr lang="en-US" dirty="0" smtClean="0"/>
              <a:t>WEST – personal declaration and identity</a:t>
            </a:r>
          </a:p>
          <a:p>
            <a:r>
              <a:rPr lang="en-US" dirty="0" smtClean="0"/>
              <a:t>EAST -  accept hierarchy and avoid controversy</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Individual</a:t>
            </a:r>
            <a:endParaRPr lang="en-US" dirty="0"/>
          </a:p>
        </p:txBody>
      </p:sp>
      <p:sp>
        <p:nvSpPr>
          <p:cNvPr id="3" name="Content Placeholder 2"/>
          <p:cNvSpPr>
            <a:spLocks noGrp="1"/>
          </p:cNvSpPr>
          <p:nvPr>
            <p:ph idx="1"/>
          </p:nvPr>
        </p:nvSpPr>
        <p:spPr/>
        <p:txBody>
          <a:bodyPr>
            <a:normAutofit/>
          </a:bodyPr>
          <a:lstStyle/>
          <a:p>
            <a:r>
              <a:rPr lang="en-US" dirty="0" smtClean="0"/>
              <a:t>“In Chinese there is no </a:t>
            </a:r>
            <a:r>
              <a:rPr lang="en-US" dirty="0" smtClean="0"/>
              <a:t>word </a:t>
            </a:r>
            <a:r>
              <a:rPr lang="en-US" dirty="0" smtClean="0"/>
              <a:t>for ‘individualism.’ The closest one can come is the word for ‘selfishness.’”</a:t>
            </a:r>
          </a:p>
          <a:p>
            <a:pPr>
              <a:buNone/>
            </a:pPr>
            <a:r>
              <a:rPr lang="en-US" dirty="0" smtClean="0"/>
              <a:t> </a:t>
            </a:r>
          </a:p>
          <a:p>
            <a:r>
              <a:rPr lang="en-US" dirty="0" smtClean="0"/>
              <a:t>WEST – the speaker is responsible to communicate the message.  </a:t>
            </a:r>
          </a:p>
          <a:p>
            <a:r>
              <a:rPr lang="en-US" dirty="0" smtClean="0"/>
              <a:t>EAST – the listener is responsible for receiving the message.</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the “World”</a:t>
            </a:r>
            <a:endParaRPr lang="en-US" dirty="0"/>
          </a:p>
        </p:txBody>
      </p:sp>
      <p:sp>
        <p:nvSpPr>
          <p:cNvPr id="3" name="Content Placeholder 2"/>
          <p:cNvSpPr>
            <a:spLocks noGrp="1"/>
          </p:cNvSpPr>
          <p:nvPr>
            <p:ph idx="1"/>
          </p:nvPr>
        </p:nvSpPr>
        <p:spPr/>
        <p:txBody>
          <a:bodyPr>
            <a:noAutofit/>
          </a:bodyPr>
          <a:lstStyle/>
          <a:p>
            <a:r>
              <a:rPr lang="en-US" sz="2900" dirty="0" smtClean="0"/>
              <a:t>WEST – the world is everything OUTSIDE of me</a:t>
            </a:r>
          </a:p>
          <a:p>
            <a:pPr>
              <a:buNone/>
            </a:pPr>
            <a:r>
              <a:rPr lang="en-US" sz="2900" dirty="0" smtClean="0"/>
              <a:t> </a:t>
            </a:r>
          </a:p>
          <a:p>
            <a:r>
              <a:rPr lang="en-US" sz="2900" dirty="0" smtClean="0"/>
              <a:t>EAST - the world is a continuously interacting whole</a:t>
            </a:r>
            <a:endParaRPr lang="en-US" sz="2900"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Goal</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r>
              <a:rPr lang="en-US" dirty="0" smtClean="0"/>
              <a:t>The Greeks strive to be rational, the Chinese strive to the reasonable. </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West vs. East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Insistence on freedom of individual actions vs. a preference for collective action</a:t>
            </a:r>
          </a:p>
          <a:p>
            <a:pPr>
              <a:buNone/>
            </a:pPr>
            <a:r>
              <a:rPr lang="en-US" dirty="0" smtClean="0"/>
              <a:t> </a:t>
            </a:r>
          </a:p>
          <a:p>
            <a:r>
              <a:rPr lang="en-US" dirty="0" smtClean="0"/>
              <a:t>Desire for individual distinctiveness vs. a preference for blending harmoniously with the group</a:t>
            </a:r>
          </a:p>
          <a:p>
            <a:pPr>
              <a:buNone/>
            </a:pPr>
            <a:r>
              <a:rPr lang="en-US" dirty="0" smtClean="0"/>
              <a:t> </a:t>
            </a:r>
          </a:p>
          <a:p>
            <a:r>
              <a:rPr lang="en-US" dirty="0" smtClean="0"/>
              <a:t>A preference for egalitarianism and achieved status vs. acceptance of hierarchy and ascribed status.</a:t>
            </a:r>
          </a:p>
          <a:p>
            <a:pPr>
              <a:buNone/>
            </a:pPr>
            <a:r>
              <a:rPr lang="en-US" dirty="0" smtClean="0"/>
              <a:t> </a:t>
            </a:r>
          </a:p>
          <a:p>
            <a:r>
              <a:rPr lang="en-US" dirty="0" smtClean="0"/>
              <a:t>A belief that the rules governing proper behavior should be universal vs. a preference for particularistic approaches that take into account the context and nature of the relationships involved</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Western Rules</a:t>
            </a:r>
            <a:endParaRPr lang="en-US" dirty="0"/>
          </a:p>
        </p:txBody>
      </p:sp>
      <p:sp>
        <p:nvSpPr>
          <p:cNvPr id="3" name="Content Placeholder 2"/>
          <p:cNvSpPr>
            <a:spLocks noGrp="1"/>
          </p:cNvSpPr>
          <p:nvPr>
            <p:ph idx="1"/>
          </p:nvPr>
        </p:nvSpPr>
        <p:spPr/>
        <p:txBody>
          <a:bodyPr/>
          <a:lstStyle/>
          <a:p>
            <a:r>
              <a:rPr lang="en-US" dirty="0" smtClean="0"/>
              <a:t>Westerners prefer to live by abstract principles and like to believe these principles are applicable to everyone. To set aside universal rules in order to accommodate particular cases seems immoral to the Westerner.</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 and Effect</a:t>
            </a:r>
            <a:endParaRPr lang="en-US" dirty="0"/>
          </a:p>
        </p:txBody>
      </p:sp>
      <p:sp>
        <p:nvSpPr>
          <p:cNvPr id="3" name="Content Placeholder 2"/>
          <p:cNvSpPr>
            <a:spLocks noGrp="1"/>
          </p:cNvSpPr>
          <p:nvPr>
            <p:ph idx="1"/>
          </p:nvPr>
        </p:nvSpPr>
        <p:spPr/>
        <p:txBody>
          <a:bodyPr/>
          <a:lstStyle/>
          <a:p>
            <a:r>
              <a:rPr lang="en-US" dirty="0" smtClean="0"/>
              <a:t>The Eastern view is summarized as:</a:t>
            </a:r>
          </a:p>
          <a:p>
            <a:pPr>
              <a:buNone/>
            </a:pPr>
            <a:r>
              <a:rPr lang="en-US" dirty="0" smtClean="0"/>
              <a:t> </a:t>
            </a:r>
          </a:p>
          <a:p>
            <a:r>
              <a:rPr lang="en-US" dirty="0" smtClean="0"/>
              <a:t>Everything in the universe is somehow related to everything else.</a:t>
            </a:r>
          </a:p>
          <a:p>
            <a:r>
              <a:rPr lang="en-US" dirty="0" smtClean="0"/>
              <a:t>It’s not possible to understand the pieces without considering the whole picture.</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Role of Language</a:t>
            </a:r>
            <a:endParaRPr lang="en-US" dirty="0"/>
          </a:p>
        </p:txBody>
      </p:sp>
      <p:sp>
        <p:nvSpPr>
          <p:cNvPr id="3" name="Content Placeholder 2"/>
          <p:cNvSpPr>
            <a:spLocks noGrp="1"/>
          </p:cNvSpPr>
          <p:nvPr>
            <p:ph idx="1"/>
          </p:nvPr>
        </p:nvSpPr>
        <p:spPr/>
        <p:txBody>
          <a:bodyPr>
            <a:normAutofit/>
          </a:bodyPr>
          <a:lstStyle/>
          <a:p>
            <a:r>
              <a:rPr lang="en-US" dirty="0" smtClean="0"/>
              <a:t>WEST – nouns describe categories that are manipulated by verbs</a:t>
            </a:r>
          </a:p>
          <a:p>
            <a:pPr>
              <a:buNone/>
            </a:pPr>
            <a:r>
              <a:rPr lang="en-US" dirty="0" smtClean="0"/>
              <a:t> </a:t>
            </a:r>
          </a:p>
          <a:p>
            <a:r>
              <a:rPr lang="en-US" dirty="0" smtClean="0"/>
              <a:t>EAST – what matters most is the </a:t>
            </a:r>
            <a:r>
              <a:rPr lang="en-US" i="1" dirty="0" smtClean="0"/>
              <a:t>action</a:t>
            </a:r>
            <a:r>
              <a:rPr lang="en-US" dirty="0" smtClean="0"/>
              <a:t>, the </a:t>
            </a:r>
            <a:r>
              <a:rPr lang="en-US" i="1" dirty="0" smtClean="0"/>
              <a:t>dynamic</a:t>
            </a:r>
            <a:r>
              <a:rPr lang="en-US" dirty="0" smtClean="0"/>
              <a:t> of the statement, not the actor or object</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Noticing the Difference</a:t>
            </a:r>
            <a:endParaRPr lang="en-US" dirty="0"/>
          </a:p>
        </p:txBody>
      </p:sp>
      <p:sp>
        <p:nvSpPr>
          <p:cNvPr id="3" name="Content Placeholder 2"/>
          <p:cNvSpPr>
            <a:spLocks noGrp="1"/>
          </p:cNvSpPr>
          <p:nvPr>
            <p:ph idx="1"/>
          </p:nvPr>
        </p:nvSpPr>
        <p:spPr/>
        <p:txBody>
          <a:bodyPr/>
          <a:lstStyle/>
          <a:p>
            <a:r>
              <a:rPr lang="en-US" dirty="0" smtClean="0"/>
              <a:t>Cultural background, not place of birth</a:t>
            </a:r>
          </a:p>
          <a:p>
            <a:r>
              <a:rPr lang="en-US" dirty="0" smtClean="0"/>
              <a:t>The world we grow up in</a:t>
            </a:r>
          </a:p>
          <a:p>
            <a:r>
              <a:rPr lang="en-US" dirty="0" smtClean="0"/>
              <a:t>Paradigmatic cross-over</a:t>
            </a:r>
          </a:p>
          <a:p>
            <a:r>
              <a:rPr lang="en-US" dirty="0" smtClean="0"/>
              <a:t>What differences do we notice</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For Westerners, it is the self who does the acting; for Easterners, action is something that is undertaken in concert with others or that is the consequence of the self operating in a field of forces. </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Westernization of the world is bringing about a homogenization of thought. </a:t>
            </a:r>
          </a:p>
          <a:p>
            <a:endParaRPr lang="en-US" dirty="0" smtClean="0"/>
          </a:p>
          <a:p>
            <a:r>
              <a:rPr lang="en-US" dirty="0" smtClean="0"/>
              <a:t>Is this a good thing?</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a:t>
            </a:r>
            <a:endParaRPr lang="en-US" dirty="0"/>
          </a:p>
        </p:txBody>
      </p:sp>
      <p:sp>
        <p:nvSpPr>
          <p:cNvPr id="3" name="Content Placeholder 2"/>
          <p:cNvSpPr>
            <a:spLocks noGrp="1"/>
          </p:cNvSpPr>
          <p:nvPr>
            <p:ph idx="1"/>
          </p:nvPr>
        </p:nvSpPr>
        <p:spPr/>
        <p:txBody>
          <a:bodyPr/>
          <a:lstStyle/>
          <a:p>
            <a:r>
              <a:rPr lang="en-US" dirty="0" smtClean="0"/>
              <a:t>Categorization</a:t>
            </a:r>
          </a:p>
          <a:p>
            <a:r>
              <a:rPr lang="en-US" dirty="0" smtClean="0"/>
              <a:t>Rules</a:t>
            </a:r>
          </a:p>
          <a:p>
            <a:r>
              <a:rPr lang="en-US" dirty="0" smtClean="0"/>
              <a:t>Control</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Solving</a:t>
            </a:r>
            <a:endParaRPr lang="en-US" dirty="0"/>
          </a:p>
        </p:txBody>
      </p:sp>
      <p:sp>
        <p:nvSpPr>
          <p:cNvPr id="3" name="Content Placeholder 2"/>
          <p:cNvSpPr>
            <a:spLocks noGrp="1"/>
          </p:cNvSpPr>
          <p:nvPr>
            <p:ph idx="1"/>
          </p:nvPr>
        </p:nvSpPr>
        <p:spPr/>
        <p:txBody>
          <a:bodyPr>
            <a:normAutofit/>
          </a:bodyPr>
          <a:lstStyle/>
          <a:p>
            <a:r>
              <a:rPr lang="en-US" dirty="0" smtClean="0"/>
              <a:t>WEST - Categories, rules and formal logic used to solve problems</a:t>
            </a:r>
          </a:p>
          <a:p>
            <a:r>
              <a:rPr lang="en-US" dirty="0" smtClean="0"/>
              <a:t>EAST - Objects in their broad context. Complexity.  No simple, deterministic system. Formal logic plays little role in problem solving</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Governing</a:t>
            </a:r>
            <a:endParaRPr lang="en-US" dirty="0"/>
          </a:p>
        </p:txBody>
      </p:sp>
      <p:sp>
        <p:nvSpPr>
          <p:cNvPr id="3" name="Content Placeholder 2"/>
          <p:cNvSpPr>
            <a:spLocks noGrp="1"/>
          </p:cNvSpPr>
          <p:nvPr>
            <p:ph idx="1"/>
          </p:nvPr>
        </p:nvSpPr>
        <p:spPr/>
        <p:txBody>
          <a:bodyPr>
            <a:normAutofit/>
          </a:bodyPr>
          <a:lstStyle/>
          <a:p>
            <a:r>
              <a:rPr lang="en-US" dirty="0" smtClean="0"/>
              <a:t>WEST - If you know the rules governing objects you can control the behavior </a:t>
            </a:r>
          </a:p>
          <a:p>
            <a:r>
              <a:rPr lang="en-US" dirty="0" smtClean="0"/>
              <a:t>WEST - Personal agency – an INDIVIDUAL must be free to do as he pleases.  This is FREEDOM</a:t>
            </a:r>
          </a:p>
          <a:p>
            <a:r>
              <a:rPr lang="en-US" dirty="0" smtClean="0"/>
              <a:t>EAST – there is no “me” in isolation.  We live as a </a:t>
            </a:r>
            <a:r>
              <a:rPr lang="en-US" i="1" dirty="0" smtClean="0"/>
              <a:t>collective</a:t>
            </a:r>
            <a:r>
              <a:rPr lang="en-US" dirty="0" smtClean="0"/>
              <a:t>.  Every change in relationship changes who I am</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Environment</a:t>
            </a:r>
            <a:endParaRPr lang="en-US" dirty="0"/>
          </a:p>
        </p:txBody>
      </p:sp>
      <p:sp>
        <p:nvSpPr>
          <p:cNvPr id="3" name="Content Placeholder 2"/>
          <p:cNvSpPr>
            <a:spLocks noGrp="1"/>
          </p:cNvSpPr>
          <p:nvPr>
            <p:ph idx="1"/>
          </p:nvPr>
        </p:nvSpPr>
        <p:spPr/>
        <p:txBody>
          <a:bodyPr>
            <a:normAutofit/>
          </a:bodyPr>
          <a:lstStyle/>
          <a:p>
            <a:r>
              <a:rPr lang="en-US" dirty="0" smtClean="0"/>
              <a:t>WEST - control of the environment. </a:t>
            </a:r>
          </a:p>
          <a:p>
            <a:r>
              <a:rPr lang="en-US" dirty="0" smtClean="0"/>
              <a:t>EAST – exercise </a:t>
            </a:r>
            <a:r>
              <a:rPr lang="en-US" i="1" dirty="0" smtClean="0"/>
              <a:t>self-</a:t>
            </a:r>
            <a:r>
              <a:rPr lang="en-US" dirty="0" smtClean="0"/>
              <a:t>control</a:t>
            </a:r>
          </a:p>
          <a:p>
            <a:r>
              <a:rPr lang="en-US" dirty="0" smtClean="0"/>
              <a:t>WEST - personal liberty</a:t>
            </a:r>
          </a:p>
          <a:p>
            <a:r>
              <a:rPr lang="en-US" dirty="0" smtClean="0"/>
              <a:t>EAST - Individual rights are one’s ‘share’ of the rights of the community as a whole</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Change/Paradox/Truth</a:t>
            </a:r>
            <a:endParaRPr lang="en-US" dirty="0"/>
          </a:p>
        </p:txBody>
      </p:sp>
      <p:sp>
        <p:nvSpPr>
          <p:cNvPr id="3" name="Content Placeholder 2"/>
          <p:cNvSpPr>
            <a:spLocks noGrp="1"/>
          </p:cNvSpPr>
          <p:nvPr>
            <p:ph idx="1"/>
          </p:nvPr>
        </p:nvSpPr>
        <p:spPr/>
        <p:txBody>
          <a:bodyPr>
            <a:normAutofit/>
          </a:bodyPr>
          <a:lstStyle/>
          <a:p>
            <a:r>
              <a:rPr lang="en-US" dirty="0" smtClean="0"/>
              <a:t>WEST - the world is fundamentally static and unchanging</a:t>
            </a:r>
          </a:p>
          <a:p>
            <a:r>
              <a:rPr lang="en-US" dirty="0" smtClean="0"/>
              <a:t>EAST - the world is constantly changing, a dynamic interactive environment where the verbs</a:t>
            </a:r>
            <a:r>
              <a:rPr lang="en-US" dirty="0" smtClean="0"/>
              <a:t> are </a:t>
            </a:r>
            <a:r>
              <a:rPr lang="en-US" dirty="0" smtClean="0"/>
              <a:t>more important than the nouns.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It’s Only Logical</a:t>
            </a:r>
            <a:endParaRPr lang="en-US" dirty="0"/>
          </a:p>
        </p:txBody>
      </p:sp>
      <p:sp>
        <p:nvSpPr>
          <p:cNvPr id="3" name="Content Placeholder 2"/>
          <p:cNvSpPr>
            <a:spLocks noGrp="1"/>
          </p:cNvSpPr>
          <p:nvPr>
            <p:ph idx="1"/>
          </p:nvPr>
        </p:nvSpPr>
        <p:spPr/>
        <p:txBody>
          <a:bodyPr>
            <a:normAutofit/>
          </a:bodyPr>
          <a:lstStyle/>
          <a:p>
            <a:r>
              <a:rPr lang="en-US" dirty="0" smtClean="0"/>
              <a:t>Westerners (particularly Americans) follow “backward reasoning” because they view events in a cause-and-effect model. This is “goal-oriented reasoning: define the goal to be achieved and develop a model that will allow you to attain it.”</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There are two significant errors with the Western model of causality:</a:t>
            </a:r>
          </a:p>
          <a:p>
            <a:r>
              <a:rPr lang="en-US" dirty="0" smtClean="0"/>
              <a:t>(1) believing that, at least in retrospect, it can be seen that events could not have turned out other than they did; and (2) even thinking that one easily could have predicted </a:t>
            </a:r>
            <a:r>
              <a:rPr lang="en-US" i="1" dirty="0" smtClean="0"/>
              <a:t>in advance</a:t>
            </a:r>
            <a:r>
              <a:rPr lang="en-US" dirty="0" smtClean="0"/>
              <a:t> that events would have turned out as they did.</a:t>
            </a:r>
          </a:p>
          <a:p>
            <a:pPr>
              <a:buNone/>
            </a:pPr>
            <a:r>
              <a:rPr lang="en-US" dirty="0" smtClean="0"/>
              <a:t> This is called the “hindsight fallacy”</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84</TotalTime>
  <Words>822</Words>
  <Application>Microsoft Macintosh PowerPoint</Application>
  <PresentationFormat>On-screen Show (4:3)</PresentationFormat>
  <Paragraphs>81</Paragraphs>
  <Slides>21</Slides>
  <Notes>0</Notes>
  <HiddenSlides>0</HiddenSlides>
  <MMClips>0</MMClips>
  <ScaleCrop>false</ScaleCrop>
  <HeadingPairs>
    <vt:vector size="4" baseType="variant">
      <vt:variant>
        <vt:lpstr>Design Template</vt:lpstr>
      </vt:variant>
      <vt:variant>
        <vt:i4>1</vt:i4>
      </vt:variant>
      <vt:variant>
        <vt:lpstr>Slide Titles</vt:lpstr>
      </vt:variant>
      <vt:variant>
        <vt:i4>21</vt:i4>
      </vt:variant>
    </vt:vector>
  </HeadingPairs>
  <TitlesOfParts>
    <vt:vector size="22" baseType="lpstr">
      <vt:lpstr>Office Theme</vt:lpstr>
      <vt:lpstr>The Geography of Thought</vt:lpstr>
      <vt:lpstr>Noticing the Difference</vt:lpstr>
      <vt:lpstr>Structure</vt:lpstr>
      <vt:lpstr>Problem Solving</vt:lpstr>
      <vt:lpstr>Governing</vt:lpstr>
      <vt:lpstr>Environment</vt:lpstr>
      <vt:lpstr>Change/Paradox/Truth</vt:lpstr>
      <vt:lpstr>It’s Only Logical</vt:lpstr>
      <vt:lpstr>Slide 9</vt:lpstr>
      <vt:lpstr>Slide 10</vt:lpstr>
      <vt:lpstr>The East</vt:lpstr>
      <vt:lpstr>Social Structure</vt:lpstr>
      <vt:lpstr>The Individual</vt:lpstr>
      <vt:lpstr>Defining the “World”</vt:lpstr>
      <vt:lpstr>The Goal</vt:lpstr>
      <vt:lpstr>West vs. East</vt:lpstr>
      <vt:lpstr>Western Rules</vt:lpstr>
      <vt:lpstr>Cause and Effect</vt:lpstr>
      <vt:lpstr>The Role of Language</vt:lpstr>
      <vt:lpstr>Slide 20</vt:lpstr>
      <vt:lpstr>Slide 21</vt:lpstr>
    </vt:vector>
  </TitlesOfParts>
  <Company>At God's Table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Geography of Thought</dc:title>
  <dc:creator>Skip  Moen</dc:creator>
  <cp:lastModifiedBy>Skip  Moen</cp:lastModifiedBy>
  <cp:revision>8</cp:revision>
  <dcterms:created xsi:type="dcterms:W3CDTF">2017-09-09T23:24:01Z</dcterms:created>
  <dcterms:modified xsi:type="dcterms:W3CDTF">2017-09-09T23:27:26Z</dcterms:modified>
</cp:coreProperties>
</file>